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A9A6105-6DE4-4B6C-8F88-AFC153D27A99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dt" idx="3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ftr" idx="3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6"/>
          <p:cNvSpPr>
            <a:spLocks noGrp="1"/>
          </p:cNvSpPr>
          <p:nvPr>
            <p:ph type="sldNum" idx="3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dt" idx="64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10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ftr" idx="65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PlaceHolder 6"/>
          <p:cNvSpPr>
            <a:spLocks noGrp="1"/>
          </p:cNvSpPr>
          <p:nvPr>
            <p:ph type="sldNum" idx="66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dt" idx="4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ftr" idx="4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 type="sldNum" idx="4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dt" idx="4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 type="ftr" idx="4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6"/>
          <p:cNvSpPr>
            <a:spLocks noGrp="1"/>
          </p:cNvSpPr>
          <p:nvPr>
            <p:ph type="sldNum" idx="4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dt" idx="4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ftr" idx="4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sldNum" idx="4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dt" idx="4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 type="ftr" idx="5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PlaceHolder 6"/>
          <p:cNvSpPr>
            <a:spLocks noGrp="1"/>
          </p:cNvSpPr>
          <p:nvPr>
            <p:ph type="sldNum" idx="5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dt" idx="5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ftr" idx="5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 type="sldNum" idx="5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dt" idx="5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ftr" idx="5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sldNum" idx="5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dt" idx="58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ftr" idx="59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 type="sldNum" idx="60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dt" idx="61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1.7.2013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9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ftr" idx="62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0" name="PlaceHolder 6"/>
          <p:cNvSpPr>
            <a:spLocks noGrp="1"/>
          </p:cNvSpPr>
          <p:nvPr>
            <p:ph type="sldNum" idx="63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‹</a:t>
            </a:r>
            <a:r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#›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5ABE7A-0B98-4C8B-BD9E-9D509A58FF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741D3D01-7344-4C7B-801F-E7D5860721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B8E47B90-B463-4F67-8F97-D966CD00CF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BE15A8-FD49-4F53-B0C1-D0198FB1CE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7B6E7AB-A021-4B5E-82A8-8CB1533135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D97544F-A0B5-43B8-AB85-7DDF9D7BAC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9C39F95-FB62-449A-8C30-05A1B1F265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9F9254D-D26B-4A41-ACDE-9898E4E284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88A4B4E-F82A-4782-A3BF-120B9D0AE1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9650132-E2D2-404A-8B0C-003B58285A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0C0EA80-0A3B-4CDD-B996-D3C5692C64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81C1365-F9ED-4FA9-AFA2-D85DA014B4F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D874EDA-4638-4137-BA9B-7C783C31F0E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7035BC-81DC-4637-89D8-631A97587A6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F15465-12CC-44D5-981F-36472AFB6D7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D0153D-8084-4CD9-B2EC-967695880C2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B0D368C-C067-4717-8DE5-2FEF59192FA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D2DFEE-82DB-4E93-B3E7-B9185F06DF0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D439338-60FE-45A9-8F1E-76507E19D8C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815445D-9C87-44E6-9F0F-15F9C195D0E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145A3BF-ABC3-464F-BBC3-0F82EC1C67F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07617E-F803-4023-9CBD-1B3538F61E4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74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5" name="Group 4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76" name="Freeform 5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7" name="Group 6"/>
          <p:cNvGrpSpPr/>
          <p:nvPr/>
        </p:nvGrpSpPr>
        <p:grpSpPr>
          <a:xfrm>
            <a:off x="16049160" y="9686880"/>
            <a:ext cx="2152800" cy="514080"/>
            <a:chOff x="16049160" y="9686880"/>
            <a:chExt cx="2152800" cy="514080"/>
          </a:xfrm>
        </p:grpSpPr>
        <p:sp>
          <p:nvSpPr>
            <p:cNvPr id="78" name="Freeform 7">
              <a:hlinkClick r:id="rId1"/>
            </p:cNvPr>
            <p:cNvSpPr/>
            <p:nvPr/>
          </p:nvSpPr>
          <p:spPr>
            <a:xfrm>
              <a:off x="16049160" y="9686880"/>
              <a:ext cx="2152800" cy="514080"/>
            </a:xfrm>
            <a:custGeom>
              <a:avLst/>
              <a:gdLst>
                <a:gd name="textAreaLeft" fmla="*/ 0 w 2152800"/>
                <a:gd name="textAreaRight" fmla="*/ 2153160 w 2152800"/>
                <a:gd name="textAreaTop" fmla="*/ 0 h 514080"/>
                <a:gd name="textAreaBottom" fmla="*/ 514440 h 514080"/>
              </a:gdLst>
              <a:ahLst/>
              <a:rect l="textAreaLeft" t="textAreaTop" r="textAreaRight" b="textAreaBottom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9" name="Group 8"/>
          <p:cNvGrpSpPr/>
          <p:nvPr/>
        </p:nvGrpSpPr>
        <p:grpSpPr>
          <a:xfrm>
            <a:off x="11430000" y="0"/>
            <a:ext cx="6857640" cy="10286640"/>
            <a:chOff x="11430000" y="0"/>
            <a:chExt cx="6857640" cy="10286640"/>
          </a:xfrm>
        </p:grpSpPr>
        <p:sp>
          <p:nvSpPr>
            <p:cNvPr id="80" name="Freeform 9"/>
            <p:cNvSpPr/>
            <p:nvPr/>
          </p:nvSpPr>
          <p:spPr>
            <a:xfrm>
              <a:off x="11430000" y="0"/>
              <a:ext cx="6857640" cy="10286640"/>
            </a:xfrm>
            <a:custGeom>
              <a:avLst/>
              <a:gdLst>
                <a:gd name="textAreaLeft" fmla="*/ 0 w 6857640"/>
                <a:gd name="textAreaRight" fmla="*/ 6858000 w 685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1" name="TextBox 10"/>
          <p:cNvSpPr/>
          <p:nvPr/>
        </p:nvSpPr>
        <p:spPr>
          <a:xfrm>
            <a:off x="992160" y="4005720"/>
            <a:ext cx="880992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1" lang="en-US" sz="5560" spc="-1" strike="noStrike">
                <a:solidFill>
                  <a:srgbClr val="000000"/>
                </a:solidFill>
                <a:latin typeface="Inter Bold"/>
                <a:ea typeface="Inter Bold"/>
              </a:rPr>
              <a:t>Mastering AJAX &amp; jQuery</a:t>
            </a:r>
            <a:endParaRPr b="0" lang="en-IN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Box 11"/>
          <p:cNvSpPr/>
          <p:nvPr/>
        </p:nvSpPr>
        <p:spPr>
          <a:xfrm>
            <a:off x="992160" y="5259600"/>
            <a:ext cx="9445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Unlock dynamic web interactions with asynchronous JavaScript and efficient DOM manipulation.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322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3" name="Group 4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324" name="Freeform 5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5" name="TextBox 6"/>
          <p:cNvSpPr/>
          <p:nvPr/>
        </p:nvSpPr>
        <p:spPr>
          <a:xfrm>
            <a:off x="992160" y="192528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000000"/>
                </a:solidFill>
                <a:latin typeface="Inter Bold"/>
                <a:ea typeface="Inter Bold"/>
              </a:rPr>
              <a:t>Summary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extBox 7"/>
          <p:cNvSpPr/>
          <p:nvPr/>
        </p:nvSpPr>
        <p:spPr>
          <a:xfrm>
            <a:off x="992160" y="2642400"/>
            <a:ext cx="708804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1" lang="en-US" sz="5560" spc="-1" strike="noStrike">
                <a:solidFill>
                  <a:srgbClr val="000000"/>
                </a:solidFill>
                <a:latin typeface="Inter Bold"/>
                <a:ea typeface="Inter Bold"/>
              </a:rPr>
              <a:t>Key Takeaways</a:t>
            </a:r>
            <a:endParaRPr b="0" lang="en-IN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Box 8"/>
          <p:cNvSpPr/>
          <p:nvPr/>
        </p:nvSpPr>
        <p:spPr>
          <a:xfrm>
            <a:off x="992160" y="389628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A concise overview of handling POST and GET requests with AJAX and jQuery.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8" name="Group 9"/>
          <p:cNvGrpSpPr/>
          <p:nvPr/>
        </p:nvGrpSpPr>
        <p:grpSpPr>
          <a:xfrm>
            <a:off x="973080" y="4735440"/>
            <a:ext cx="8047800" cy="2853000"/>
            <a:chOff x="973080" y="4735440"/>
            <a:chExt cx="8047800" cy="2853000"/>
          </a:xfrm>
        </p:grpSpPr>
        <p:sp>
          <p:nvSpPr>
            <p:cNvPr id="329" name="Freeform 10"/>
            <p:cNvSpPr/>
            <p:nvPr/>
          </p:nvSpPr>
          <p:spPr>
            <a:xfrm>
              <a:off x="992160" y="4754520"/>
              <a:ext cx="8009640" cy="2815200"/>
            </a:xfrm>
            <a:custGeom>
              <a:avLst/>
              <a:gdLst>
                <a:gd name="textAreaLeft" fmla="*/ 0 w 8009640"/>
                <a:gd name="textAreaRight" fmla="*/ 8010000 w 8009640"/>
                <a:gd name="textAreaTop" fmla="*/ 0 h 2815200"/>
                <a:gd name="textAreaBottom" fmla="*/ 2815560 h 2815200"/>
              </a:gdLst>
              <a:ahLst/>
              <a:rect l="textAreaLeft" t="textAreaTop" r="textAreaRight" b="textAreaBottom"/>
              <a:pathLst>
                <a:path w="10679938" h="3753866">
                  <a:moveTo>
                    <a:pt x="0" y="243840"/>
                  </a:moveTo>
                  <a:cubicBezTo>
                    <a:pt x="0" y="109220"/>
                    <a:pt x="110109" y="0"/>
                    <a:pt x="245999" y="0"/>
                  </a:cubicBezTo>
                  <a:lnTo>
                    <a:pt x="10433939" y="0"/>
                  </a:lnTo>
                  <a:cubicBezTo>
                    <a:pt x="10569829" y="0"/>
                    <a:pt x="10679938" y="109220"/>
                    <a:pt x="10679938" y="243840"/>
                  </a:cubicBezTo>
                  <a:lnTo>
                    <a:pt x="10679938" y="3510026"/>
                  </a:lnTo>
                  <a:cubicBezTo>
                    <a:pt x="10679938" y="3644646"/>
                    <a:pt x="10569829" y="3753866"/>
                    <a:pt x="10433939" y="3753866"/>
                  </a:cubicBezTo>
                  <a:lnTo>
                    <a:pt x="245999" y="3753866"/>
                  </a:lnTo>
                  <a:cubicBezTo>
                    <a:pt x="110109" y="3753866"/>
                    <a:pt x="0" y="3644646"/>
                    <a:pt x="0" y="351002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0" name="Freeform 11"/>
            <p:cNvSpPr/>
            <p:nvPr/>
          </p:nvSpPr>
          <p:spPr>
            <a:xfrm>
              <a:off x="973080" y="4735440"/>
              <a:ext cx="8047800" cy="2853000"/>
            </a:xfrm>
            <a:custGeom>
              <a:avLst/>
              <a:gdLst>
                <a:gd name="textAreaLeft" fmla="*/ 0 w 8047800"/>
                <a:gd name="textAreaRight" fmla="*/ 8048160 w 8047800"/>
                <a:gd name="textAreaTop" fmla="*/ 0 h 2853000"/>
                <a:gd name="textAreaBottom" fmla="*/ 2853360 h 2853000"/>
              </a:gdLst>
              <a:ahLst/>
              <a:rect l="textAreaLeft" t="textAreaTop" r="textAreaRight" b="textAreaBottom"/>
              <a:pathLst>
                <a:path w="10730738" h="3804666">
                  <a:moveTo>
                    <a:pt x="0" y="269240"/>
                  </a:moveTo>
                  <a:cubicBezTo>
                    <a:pt x="0" y="120396"/>
                    <a:pt x="121666" y="0"/>
                    <a:pt x="271399" y="0"/>
                  </a:cubicBezTo>
                  <a:lnTo>
                    <a:pt x="10459339" y="0"/>
                  </a:lnTo>
                  <a:lnTo>
                    <a:pt x="10459339" y="25400"/>
                  </a:lnTo>
                  <a:lnTo>
                    <a:pt x="10459339" y="0"/>
                  </a:lnTo>
                  <a:cubicBezTo>
                    <a:pt x="10609072" y="0"/>
                    <a:pt x="10730738" y="120396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3535426"/>
                  </a:lnTo>
                  <a:lnTo>
                    <a:pt x="10705338" y="3535426"/>
                  </a:lnTo>
                  <a:lnTo>
                    <a:pt x="10730738" y="3535426"/>
                  </a:lnTo>
                  <a:cubicBezTo>
                    <a:pt x="10730738" y="3684397"/>
                    <a:pt x="10609072" y="3804666"/>
                    <a:pt x="10459339" y="3804666"/>
                  </a:cubicBezTo>
                  <a:lnTo>
                    <a:pt x="10459339" y="3779266"/>
                  </a:lnTo>
                  <a:lnTo>
                    <a:pt x="10459339" y="3804666"/>
                  </a:lnTo>
                  <a:lnTo>
                    <a:pt x="271399" y="3804666"/>
                  </a:lnTo>
                  <a:lnTo>
                    <a:pt x="271399" y="3779266"/>
                  </a:lnTo>
                  <a:lnTo>
                    <a:pt x="271399" y="3804666"/>
                  </a:lnTo>
                  <a:cubicBezTo>
                    <a:pt x="121666" y="3804666"/>
                    <a:pt x="0" y="3684270"/>
                    <a:pt x="0" y="353542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535426"/>
                  </a:lnTo>
                  <a:lnTo>
                    <a:pt x="25400" y="3535426"/>
                  </a:lnTo>
                  <a:lnTo>
                    <a:pt x="50800" y="3535426"/>
                  </a:lnTo>
                  <a:cubicBezTo>
                    <a:pt x="50800" y="3655822"/>
                    <a:pt x="149352" y="3753866"/>
                    <a:pt x="271399" y="3753866"/>
                  </a:cubicBezTo>
                  <a:lnTo>
                    <a:pt x="10459339" y="3753866"/>
                  </a:lnTo>
                  <a:cubicBezTo>
                    <a:pt x="10581386" y="3753866"/>
                    <a:pt x="10679938" y="3655822"/>
                    <a:pt x="10679938" y="3535426"/>
                  </a:cubicBezTo>
                  <a:lnTo>
                    <a:pt x="10679938" y="269240"/>
                  </a:lnTo>
                  <a:cubicBezTo>
                    <a:pt x="10679938" y="148844"/>
                    <a:pt x="10581386" y="50800"/>
                    <a:pt x="10459339" y="50800"/>
                  </a:cubicBezTo>
                  <a:lnTo>
                    <a:pt x="271399" y="50800"/>
                  </a:lnTo>
                  <a:lnTo>
                    <a:pt x="271399" y="25400"/>
                  </a:lnTo>
                  <a:lnTo>
                    <a:pt x="271399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5e98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31" name="Group 12"/>
          <p:cNvGrpSpPr/>
          <p:nvPr/>
        </p:nvGrpSpPr>
        <p:grpSpPr>
          <a:xfrm>
            <a:off x="954000" y="4754520"/>
            <a:ext cx="151920" cy="2815200"/>
            <a:chOff x="954000" y="4754520"/>
            <a:chExt cx="151920" cy="2815200"/>
          </a:xfrm>
        </p:grpSpPr>
        <p:sp>
          <p:nvSpPr>
            <p:cNvPr id="332" name="Freeform 13"/>
            <p:cNvSpPr/>
            <p:nvPr/>
          </p:nvSpPr>
          <p:spPr>
            <a:xfrm>
              <a:off x="954000" y="4754520"/>
              <a:ext cx="151920" cy="28152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2815200"/>
                <a:gd name="textAreaBottom" fmla="*/ 2815560 h 2815200"/>
              </a:gdLst>
              <a:ahLst/>
              <a:rect l="textAreaLeft" t="textAreaTop" r="textAreaRight" b="textAreaBottom"/>
              <a:pathLst>
                <a:path w="203200" h="375386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652266"/>
                  </a:lnTo>
                  <a:cubicBezTo>
                    <a:pt x="203200" y="3708400"/>
                    <a:pt x="157734" y="3753866"/>
                    <a:pt x="101600" y="3753866"/>
                  </a:cubicBezTo>
                  <a:cubicBezTo>
                    <a:pt x="45466" y="3753866"/>
                    <a:pt x="0" y="3708400"/>
                    <a:pt x="0" y="3652266"/>
                  </a:cubicBezTo>
                  <a:close/>
                </a:path>
              </a:pathLst>
            </a:custGeom>
            <a:solidFill>
              <a:srgbClr val="5e98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33" name="TextBox 14"/>
          <p:cNvSpPr/>
          <p:nvPr/>
        </p:nvSpPr>
        <p:spPr>
          <a:xfrm>
            <a:off x="1428120" y="505728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Inter Bold"/>
                <a:ea typeface="Inter Bold"/>
              </a:rPr>
              <a:t>POST Request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Box 15"/>
          <p:cNvSpPr/>
          <p:nvPr/>
        </p:nvSpPr>
        <p:spPr>
          <a:xfrm>
            <a:off x="1428120" y="5603400"/>
            <a:ext cx="72522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Captures form input.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Box 16"/>
          <p:cNvSpPr/>
          <p:nvPr/>
        </p:nvSpPr>
        <p:spPr>
          <a:xfrm>
            <a:off x="1428120" y="6156360"/>
            <a:ext cx="72522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Sends JSON data to API.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Box 17"/>
          <p:cNvSpPr/>
          <p:nvPr/>
        </p:nvSpPr>
        <p:spPr>
          <a:xfrm>
            <a:off x="1428120" y="6708960"/>
            <a:ext cx="72522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Logs the server's response.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7" name="Group 18"/>
          <p:cNvGrpSpPr/>
          <p:nvPr/>
        </p:nvGrpSpPr>
        <p:grpSpPr>
          <a:xfrm>
            <a:off x="9266760" y="4735440"/>
            <a:ext cx="8047800" cy="2853000"/>
            <a:chOff x="9266760" y="4735440"/>
            <a:chExt cx="8047800" cy="2853000"/>
          </a:xfrm>
        </p:grpSpPr>
        <p:sp>
          <p:nvSpPr>
            <p:cNvPr id="338" name="Freeform 19"/>
            <p:cNvSpPr/>
            <p:nvPr/>
          </p:nvSpPr>
          <p:spPr>
            <a:xfrm>
              <a:off x="9285840" y="4754520"/>
              <a:ext cx="8009640" cy="2815200"/>
            </a:xfrm>
            <a:custGeom>
              <a:avLst/>
              <a:gdLst>
                <a:gd name="textAreaLeft" fmla="*/ 0 w 8009640"/>
                <a:gd name="textAreaRight" fmla="*/ 8010000 w 8009640"/>
                <a:gd name="textAreaTop" fmla="*/ 0 h 2815200"/>
                <a:gd name="textAreaBottom" fmla="*/ 2815560 h 2815200"/>
              </a:gdLst>
              <a:ahLst/>
              <a:rect l="textAreaLeft" t="textAreaTop" r="textAreaRight" b="textAreaBottom"/>
              <a:pathLst>
                <a:path w="10680065" h="3753866">
                  <a:moveTo>
                    <a:pt x="0" y="243840"/>
                  </a:moveTo>
                  <a:cubicBezTo>
                    <a:pt x="0" y="109220"/>
                    <a:pt x="110109" y="0"/>
                    <a:pt x="245999" y="0"/>
                  </a:cubicBezTo>
                  <a:lnTo>
                    <a:pt x="10434066" y="0"/>
                  </a:lnTo>
                  <a:cubicBezTo>
                    <a:pt x="10569956" y="0"/>
                    <a:pt x="10680065" y="109220"/>
                    <a:pt x="10680065" y="243840"/>
                  </a:cubicBezTo>
                  <a:lnTo>
                    <a:pt x="10680065" y="3510026"/>
                  </a:lnTo>
                  <a:cubicBezTo>
                    <a:pt x="10680065" y="3644646"/>
                    <a:pt x="10569956" y="3753866"/>
                    <a:pt x="10434066" y="3753866"/>
                  </a:cubicBezTo>
                  <a:lnTo>
                    <a:pt x="245999" y="3753866"/>
                  </a:lnTo>
                  <a:cubicBezTo>
                    <a:pt x="110109" y="3753866"/>
                    <a:pt x="0" y="3644646"/>
                    <a:pt x="0" y="351002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9" name="Freeform 20"/>
            <p:cNvSpPr/>
            <p:nvPr/>
          </p:nvSpPr>
          <p:spPr>
            <a:xfrm>
              <a:off x="9266760" y="4735440"/>
              <a:ext cx="8047800" cy="2853000"/>
            </a:xfrm>
            <a:custGeom>
              <a:avLst/>
              <a:gdLst>
                <a:gd name="textAreaLeft" fmla="*/ 0 w 8047800"/>
                <a:gd name="textAreaRight" fmla="*/ 8048160 w 8047800"/>
                <a:gd name="textAreaTop" fmla="*/ 0 h 2853000"/>
                <a:gd name="textAreaBottom" fmla="*/ 2853360 h 2853000"/>
              </a:gdLst>
              <a:ahLst/>
              <a:rect l="textAreaLeft" t="textAreaTop" r="textAreaRight" b="textAreaBottom"/>
              <a:pathLst>
                <a:path w="10730865" h="3804666">
                  <a:moveTo>
                    <a:pt x="0" y="269240"/>
                  </a:moveTo>
                  <a:cubicBezTo>
                    <a:pt x="0" y="120396"/>
                    <a:pt x="121666" y="0"/>
                    <a:pt x="271399" y="0"/>
                  </a:cubicBezTo>
                  <a:lnTo>
                    <a:pt x="10459466" y="0"/>
                  </a:lnTo>
                  <a:lnTo>
                    <a:pt x="10459466" y="25400"/>
                  </a:lnTo>
                  <a:lnTo>
                    <a:pt x="10459466" y="0"/>
                  </a:lnTo>
                  <a:cubicBezTo>
                    <a:pt x="10609199" y="0"/>
                    <a:pt x="10730865" y="120396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3535426"/>
                  </a:lnTo>
                  <a:lnTo>
                    <a:pt x="10705465" y="3535426"/>
                  </a:lnTo>
                  <a:lnTo>
                    <a:pt x="10730865" y="3535426"/>
                  </a:lnTo>
                  <a:cubicBezTo>
                    <a:pt x="10730865" y="3684397"/>
                    <a:pt x="10609199" y="3804666"/>
                    <a:pt x="10459466" y="3804666"/>
                  </a:cubicBezTo>
                  <a:lnTo>
                    <a:pt x="10459466" y="3779266"/>
                  </a:lnTo>
                  <a:lnTo>
                    <a:pt x="10459466" y="3804666"/>
                  </a:lnTo>
                  <a:lnTo>
                    <a:pt x="271399" y="3804666"/>
                  </a:lnTo>
                  <a:lnTo>
                    <a:pt x="271399" y="3779266"/>
                  </a:lnTo>
                  <a:lnTo>
                    <a:pt x="271399" y="3804666"/>
                  </a:lnTo>
                  <a:cubicBezTo>
                    <a:pt x="121666" y="3804666"/>
                    <a:pt x="0" y="3684270"/>
                    <a:pt x="0" y="353542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535426"/>
                  </a:lnTo>
                  <a:lnTo>
                    <a:pt x="25400" y="3535426"/>
                  </a:lnTo>
                  <a:lnTo>
                    <a:pt x="50800" y="3535426"/>
                  </a:lnTo>
                  <a:cubicBezTo>
                    <a:pt x="50800" y="3655822"/>
                    <a:pt x="149352" y="3753866"/>
                    <a:pt x="271399" y="3753866"/>
                  </a:cubicBezTo>
                  <a:lnTo>
                    <a:pt x="10459466" y="3753866"/>
                  </a:lnTo>
                  <a:cubicBezTo>
                    <a:pt x="10581513" y="3753866"/>
                    <a:pt x="10680065" y="3655822"/>
                    <a:pt x="10680065" y="3535426"/>
                  </a:cubicBezTo>
                  <a:lnTo>
                    <a:pt x="10680065" y="269240"/>
                  </a:lnTo>
                  <a:cubicBezTo>
                    <a:pt x="10680065" y="148844"/>
                    <a:pt x="10581513" y="50800"/>
                    <a:pt x="10459466" y="50800"/>
                  </a:cubicBezTo>
                  <a:lnTo>
                    <a:pt x="271399" y="50800"/>
                  </a:lnTo>
                  <a:lnTo>
                    <a:pt x="271399" y="25400"/>
                  </a:lnTo>
                  <a:lnTo>
                    <a:pt x="271399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5cc97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0" name="Group 21"/>
          <p:cNvGrpSpPr/>
          <p:nvPr/>
        </p:nvGrpSpPr>
        <p:grpSpPr>
          <a:xfrm>
            <a:off x="9247680" y="4754520"/>
            <a:ext cx="151920" cy="2815200"/>
            <a:chOff x="9247680" y="4754520"/>
            <a:chExt cx="151920" cy="2815200"/>
          </a:xfrm>
        </p:grpSpPr>
        <p:sp>
          <p:nvSpPr>
            <p:cNvPr id="341" name="Freeform 22"/>
            <p:cNvSpPr/>
            <p:nvPr/>
          </p:nvSpPr>
          <p:spPr>
            <a:xfrm>
              <a:off x="9247680" y="4754520"/>
              <a:ext cx="151920" cy="28152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2815200"/>
                <a:gd name="textAreaBottom" fmla="*/ 2815560 h 2815200"/>
              </a:gdLst>
              <a:ahLst/>
              <a:rect l="textAreaLeft" t="textAreaTop" r="textAreaRight" b="textAreaBottom"/>
              <a:pathLst>
                <a:path w="203200" h="375386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652266"/>
                  </a:lnTo>
                  <a:cubicBezTo>
                    <a:pt x="203200" y="3708400"/>
                    <a:pt x="157734" y="3753866"/>
                    <a:pt x="101600" y="3753866"/>
                  </a:cubicBezTo>
                  <a:cubicBezTo>
                    <a:pt x="45466" y="3753866"/>
                    <a:pt x="0" y="3708400"/>
                    <a:pt x="0" y="3652266"/>
                  </a:cubicBezTo>
                  <a:close/>
                </a:path>
              </a:pathLst>
            </a:custGeom>
            <a:solidFill>
              <a:srgbClr val="5cc97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42" name="TextBox 23"/>
          <p:cNvSpPr/>
          <p:nvPr/>
        </p:nvSpPr>
        <p:spPr>
          <a:xfrm>
            <a:off x="9721440" y="505728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Inter Bold"/>
                <a:ea typeface="Inter Bold"/>
              </a:rPr>
              <a:t>GET Request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Box 24"/>
          <p:cNvSpPr/>
          <p:nvPr/>
        </p:nvSpPr>
        <p:spPr>
          <a:xfrm>
            <a:off x="9721440" y="5603400"/>
            <a:ext cx="72522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Fetches todos from API.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TextBox 25"/>
          <p:cNvSpPr/>
          <p:nvPr/>
        </p:nvSpPr>
        <p:spPr>
          <a:xfrm>
            <a:off x="9721440" y="6156360"/>
            <a:ext cx="72522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Generates dynamic HTML list.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extBox 26"/>
          <p:cNvSpPr/>
          <p:nvPr/>
        </p:nvSpPr>
        <p:spPr>
          <a:xfrm>
            <a:off x="9721440" y="6708960"/>
            <a:ext cx="72522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Displays content on the page.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Box 27"/>
          <p:cNvSpPr/>
          <p:nvPr/>
        </p:nvSpPr>
        <p:spPr>
          <a:xfrm>
            <a:off x="992160" y="780336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Empower your web applications with dynamic content updates and seamless user experiences!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84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5" name="Group 4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86" name="Freeform 5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7" name="Group 6"/>
          <p:cNvGrpSpPr/>
          <p:nvPr/>
        </p:nvGrpSpPr>
        <p:grpSpPr>
          <a:xfrm>
            <a:off x="16049160" y="9686880"/>
            <a:ext cx="2152800" cy="514080"/>
            <a:chOff x="16049160" y="9686880"/>
            <a:chExt cx="2152800" cy="514080"/>
          </a:xfrm>
        </p:grpSpPr>
        <p:sp>
          <p:nvSpPr>
            <p:cNvPr id="88" name="Freeform 7">
              <a:hlinkClick r:id="rId1"/>
            </p:cNvPr>
            <p:cNvSpPr/>
            <p:nvPr/>
          </p:nvSpPr>
          <p:spPr>
            <a:xfrm>
              <a:off x="16049160" y="9686880"/>
              <a:ext cx="2152800" cy="514080"/>
            </a:xfrm>
            <a:custGeom>
              <a:avLst/>
              <a:gdLst>
                <a:gd name="textAreaLeft" fmla="*/ 0 w 2152800"/>
                <a:gd name="textAreaRight" fmla="*/ 2153160 w 2152800"/>
                <a:gd name="textAreaTop" fmla="*/ 0 h 514080"/>
                <a:gd name="textAreaBottom" fmla="*/ 514440 h 514080"/>
              </a:gdLst>
              <a:ahLst/>
              <a:rect l="textAreaLeft" t="textAreaTop" r="textAreaRight" b="textAreaBottom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9" name="TextBox 8"/>
          <p:cNvSpPr/>
          <p:nvPr/>
        </p:nvSpPr>
        <p:spPr>
          <a:xfrm>
            <a:off x="783720" y="605880"/>
            <a:ext cx="279828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750"/>
              </a:lnSpc>
            </a:pPr>
            <a:r>
              <a:rPr b="1" lang="en-US" sz="2190" spc="-1" strike="noStrike">
                <a:solidFill>
                  <a:srgbClr val="000000"/>
                </a:solidFill>
                <a:latin typeface="Inter Bold"/>
                <a:ea typeface="Inter Bold"/>
              </a:rPr>
              <a:t>Introduction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9"/>
          <p:cNvSpPr/>
          <p:nvPr/>
        </p:nvSpPr>
        <p:spPr>
          <a:xfrm>
            <a:off x="783720" y="1160640"/>
            <a:ext cx="574920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499"/>
              </a:lnSpc>
            </a:pPr>
            <a:r>
              <a:rPr b="1" lang="en-US" sz="4370" spc="-1" strike="noStrike">
                <a:solidFill>
                  <a:srgbClr val="000000"/>
                </a:solidFill>
                <a:latin typeface="Inter Bold"/>
                <a:ea typeface="Inter Bold"/>
              </a:rPr>
              <a:t>Why AJAX &amp; jQuery?</a:t>
            </a:r>
            <a:endParaRPr b="0" lang="en-IN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Box 10"/>
          <p:cNvSpPr/>
          <p:nvPr/>
        </p:nvSpPr>
        <p:spPr>
          <a:xfrm>
            <a:off x="783720" y="2349720"/>
            <a:ext cx="8087040" cy="10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12"/>
              </a:lnSpc>
            </a:pPr>
            <a:r>
              <a:rPr b="1" lang="en-US" sz="1750" spc="-1" strike="noStrike">
                <a:solidFill>
                  <a:srgbClr val="272525"/>
                </a:solidFill>
                <a:latin typeface="Inter Bold"/>
                <a:ea typeface="Inter Bold"/>
              </a:rPr>
              <a:t>AJAX:</a:t>
            </a: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 Asynchronous JavaScript and XML. Enables web pages to update content without reloading, enhancing user experience. Crucial for dynamic applications.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Box 11"/>
          <p:cNvSpPr/>
          <p:nvPr/>
        </p:nvSpPr>
        <p:spPr>
          <a:xfrm>
            <a:off x="783720" y="3625200"/>
            <a:ext cx="8087040" cy="10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12"/>
              </a:lnSpc>
            </a:pPr>
            <a:r>
              <a:rPr b="1" lang="en-US" sz="1750" spc="-1" strike="noStrike">
                <a:solidFill>
                  <a:srgbClr val="272525"/>
                </a:solidFill>
                <a:latin typeface="Inter Bold"/>
                <a:ea typeface="Inter Bold"/>
              </a:rPr>
              <a:t>jQuery:</a:t>
            </a: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 A fast, small, and feature-rich JavaScript library. Simplifies HTML document traversal and manipulation, event handling, animation, and, notably, AJAX interactions.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3" name="Group 12"/>
          <p:cNvGrpSpPr/>
          <p:nvPr/>
        </p:nvGrpSpPr>
        <p:grpSpPr>
          <a:xfrm>
            <a:off x="10200600" y="2199600"/>
            <a:ext cx="8087040" cy="8087040"/>
            <a:chOff x="10200600" y="2199600"/>
            <a:chExt cx="8087040" cy="8087040"/>
          </a:xfrm>
        </p:grpSpPr>
        <p:sp>
          <p:nvSpPr>
            <p:cNvPr id="94" name="Freeform 13"/>
            <p:cNvSpPr/>
            <p:nvPr/>
          </p:nvSpPr>
          <p:spPr>
            <a:xfrm>
              <a:off x="10200600" y="2199600"/>
              <a:ext cx="8087040" cy="8087040"/>
            </a:xfrm>
            <a:custGeom>
              <a:avLst/>
              <a:gdLst>
                <a:gd name="textAreaLeft" fmla="*/ 0 w 8087040"/>
                <a:gd name="textAreaRight" fmla="*/ 8087400 w 8087040"/>
                <a:gd name="textAreaTop" fmla="*/ 0 h 8087040"/>
                <a:gd name="textAreaBottom" fmla="*/ 8087400 h 8087040"/>
              </a:gdLst>
              <a:ahLst/>
              <a:rect l="textAreaLeft" t="textAreaTop" r="textAreaRight" b="textAreaBottom"/>
              <a:pathLst>
                <a:path w="10783062" h="10783062">
                  <a:moveTo>
                    <a:pt x="0" y="0"/>
                  </a:moveTo>
                  <a:lnTo>
                    <a:pt x="10783062" y="0"/>
                  </a:lnTo>
                  <a:lnTo>
                    <a:pt x="10783062" y="10783062"/>
                  </a:lnTo>
                  <a:lnTo>
                    <a:pt x="0" y="1078306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96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7" name="Group 4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98" name="Freeform 5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9" name="TextBox 6"/>
          <p:cNvSpPr/>
          <p:nvPr/>
        </p:nvSpPr>
        <p:spPr>
          <a:xfrm>
            <a:off x="992160" y="111384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000000"/>
                </a:solidFill>
                <a:latin typeface="Inter Bold"/>
                <a:ea typeface="Inter Bold"/>
              </a:rPr>
              <a:t>Getting Started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7"/>
          <p:cNvSpPr/>
          <p:nvPr/>
        </p:nvSpPr>
        <p:spPr>
          <a:xfrm>
            <a:off x="992160" y="1800000"/>
            <a:ext cx="836784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1" lang="en-US" sz="5560" spc="-1" strike="noStrike">
                <a:solidFill>
                  <a:srgbClr val="000000"/>
                </a:solidFill>
                <a:latin typeface="Inter Bold"/>
                <a:ea typeface="Inter Bold"/>
              </a:rPr>
              <a:t>Console Confirmation</a:t>
            </a:r>
            <a:endParaRPr b="0" lang="en-IN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8"/>
          <p:cNvSpPr/>
          <p:nvPr/>
        </p:nvSpPr>
        <p:spPr>
          <a:xfrm>
            <a:off x="992160" y="308484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Before diving deep, ensure your JavaScript is running correctly. A simple log confirms your setup.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2" name="Group 9"/>
          <p:cNvGrpSpPr/>
          <p:nvPr/>
        </p:nvGrpSpPr>
        <p:grpSpPr>
          <a:xfrm>
            <a:off x="992160" y="3943080"/>
            <a:ext cx="16302960" cy="878400"/>
            <a:chOff x="992160" y="3943080"/>
            <a:chExt cx="16302960" cy="878400"/>
          </a:xfrm>
        </p:grpSpPr>
        <p:sp>
          <p:nvSpPr>
            <p:cNvPr id="103" name="Freeform 10"/>
            <p:cNvSpPr/>
            <p:nvPr/>
          </p:nvSpPr>
          <p:spPr>
            <a:xfrm>
              <a:off x="992160" y="3943080"/>
              <a:ext cx="16302960" cy="878400"/>
            </a:xfrm>
            <a:custGeom>
              <a:avLst/>
              <a:gdLst>
                <a:gd name="textAreaLeft" fmla="*/ 0 w 16302960"/>
                <a:gd name="textAreaRight" fmla="*/ 16303320 w 16302960"/>
                <a:gd name="textAreaTop" fmla="*/ 0 h 878400"/>
                <a:gd name="textAreaBottom" fmla="*/ 878760 h 878400"/>
              </a:gdLst>
              <a:ahLst/>
              <a:rect l="textAreaLeft" t="textAreaTop" r="textAreaRight" b="textAreaBottom"/>
              <a:pathLst>
                <a:path w="21737955" h="117157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21579205" y="0"/>
                  </a:lnTo>
                  <a:cubicBezTo>
                    <a:pt x="21666963" y="0"/>
                    <a:pt x="21737955" y="71120"/>
                    <a:pt x="21737955" y="158750"/>
                  </a:cubicBezTo>
                  <a:lnTo>
                    <a:pt x="21737955" y="1012825"/>
                  </a:lnTo>
                  <a:cubicBezTo>
                    <a:pt x="21737955" y="1100582"/>
                    <a:pt x="21666836" y="1171575"/>
                    <a:pt x="21579205" y="1171575"/>
                  </a:cubicBezTo>
                  <a:lnTo>
                    <a:pt x="158750" y="1171575"/>
                  </a:lnTo>
                  <a:cubicBezTo>
                    <a:pt x="71120" y="1171575"/>
                    <a:pt x="0" y="1100455"/>
                    <a:pt x="0" y="1012825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4" name="Group 11"/>
          <p:cNvGrpSpPr/>
          <p:nvPr/>
        </p:nvGrpSpPr>
        <p:grpSpPr>
          <a:xfrm>
            <a:off x="978120" y="3943080"/>
            <a:ext cx="16331400" cy="878400"/>
            <a:chOff x="978120" y="3943080"/>
            <a:chExt cx="16331400" cy="878400"/>
          </a:xfrm>
        </p:grpSpPr>
        <p:sp>
          <p:nvSpPr>
            <p:cNvPr id="105" name="Freeform 12"/>
            <p:cNvSpPr/>
            <p:nvPr/>
          </p:nvSpPr>
          <p:spPr>
            <a:xfrm>
              <a:off x="978120" y="3943080"/>
              <a:ext cx="16331400" cy="878400"/>
            </a:xfrm>
            <a:custGeom>
              <a:avLst/>
              <a:gdLst>
                <a:gd name="textAreaLeft" fmla="*/ 0 w 16331400"/>
                <a:gd name="textAreaRight" fmla="*/ 16331760 w 16331400"/>
                <a:gd name="textAreaTop" fmla="*/ 0 h 878400"/>
                <a:gd name="textAreaBottom" fmla="*/ 878760 h 878400"/>
              </a:gdLst>
              <a:ahLst/>
              <a:rect l="textAreaLeft" t="textAreaTop" r="textAreaRight" b="textAreaBottom"/>
              <a:pathLst>
                <a:path w="21775674" h="117157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21719031" y="0"/>
                  </a:lnTo>
                  <a:cubicBezTo>
                    <a:pt x="21750401" y="0"/>
                    <a:pt x="21775674" y="25400"/>
                    <a:pt x="21775674" y="56642"/>
                  </a:cubicBezTo>
                  <a:lnTo>
                    <a:pt x="21775674" y="1114933"/>
                  </a:lnTo>
                  <a:cubicBezTo>
                    <a:pt x="21775674" y="1146302"/>
                    <a:pt x="21750274" y="1171575"/>
                    <a:pt x="21719031" y="1171575"/>
                  </a:cubicBezTo>
                  <a:lnTo>
                    <a:pt x="56642" y="1171575"/>
                  </a:lnTo>
                  <a:cubicBezTo>
                    <a:pt x="25400" y="1171575"/>
                    <a:pt x="0" y="1146175"/>
                    <a:pt x="0" y="1114933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6" name="TextBox 13"/>
          <p:cNvSpPr/>
          <p:nvPr/>
        </p:nvSpPr>
        <p:spPr>
          <a:xfrm>
            <a:off x="1261440" y="4022280"/>
            <a:ext cx="15764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console.log("We are working with AJAX!!!");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Box 14"/>
          <p:cNvSpPr/>
          <p:nvPr/>
        </p:nvSpPr>
        <p:spPr>
          <a:xfrm>
            <a:off x="992160" y="505512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This message appears in your browser's console, verifying script execution.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8" name="Group 15"/>
          <p:cNvGrpSpPr/>
          <p:nvPr/>
        </p:nvGrpSpPr>
        <p:grpSpPr>
          <a:xfrm>
            <a:off x="987480" y="5908680"/>
            <a:ext cx="5254560" cy="3249720"/>
            <a:chOff x="987480" y="5908680"/>
            <a:chExt cx="5254560" cy="3249720"/>
          </a:xfrm>
        </p:grpSpPr>
        <p:sp>
          <p:nvSpPr>
            <p:cNvPr id="109" name="Freeform 16"/>
            <p:cNvSpPr/>
            <p:nvPr/>
          </p:nvSpPr>
          <p:spPr>
            <a:xfrm>
              <a:off x="992160" y="5913360"/>
              <a:ext cx="5245200" cy="3240000"/>
            </a:xfrm>
            <a:custGeom>
              <a:avLst/>
              <a:gdLst>
                <a:gd name="textAreaLeft" fmla="*/ 0 w 5245200"/>
                <a:gd name="textAreaRight" fmla="*/ 5245560 w 5245200"/>
                <a:gd name="textAreaTop" fmla="*/ 0 h 3240000"/>
                <a:gd name="textAreaBottom" fmla="*/ 3240360 h 3240000"/>
              </a:gdLst>
              <a:ahLst/>
              <a:rect l="textAreaLeft" t="textAreaTop" r="textAreaRight" b="textAreaBottom"/>
              <a:pathLst>
                <a:path w="6993890" h="432054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161790"/>
                  </a:lnTo>
                  <a:cubicBezTo>
                    <a:pt x="6993890" y="4249420"/>
                    <a:pt x="6922770" y="4320540"/>
                    <a:pt x="6834886" y="4320540"/>
                  </a:cubicBezTo>
                  <a:lnTo>
                    <a:pt x="159004" y="4320540"/>
                  </a:lnTo>
                  <a:cubicBezTo>
                    <a:pt x="71120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Freeform 17"/>
            <p:cNvSpPr/>
            <p:nvPr/>
          </p:nvSpPr>
          <p:spPr>
            <a:xfrm>
              <a:off x="987480" y="5908680"/>
              <a:ext cx="5254560" cy="3249720"/>
            </a:xfrm>
            <a:custGeom>
              <a:avLst/>
              <a:gdLst>
                <a:gd name="textAreaLeft" fmla="*/ 0 w 5254560"/>
                <a:gd name="textAreaRight" fmla="*/ 5254920 w 5254560"/>
                <a:gd name="textAreaTop" fmla="*/ 0 h 3249720"/>
                <a:gd name="textAreaBottom" fmla="*/ 3250080 h 3249720"/>
              </a:gdLst>
              <a:ahLst/>
              <a:rect l="textAreaLeft" t="textAreaTop" r="textAreaRight" b="textAreaBottom"/>
              <a:pathLst>
                <a:path w="7006717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168140"/>
                  </a:lnTo>
                  <a:lnTo>
                    <a:pt x="7000367" y="4168140"/>
                  </a:lnTo>
                  <a:lnTo>
                    <a:pt x="7006717" y="4168140"/>
                  </a:lnTo>
                  <a:cubicBezTo>
                    <a:pt x="7006717" y="4259326"/>
                    <a:pt x="6932676" y="4333240"/>
                    <a:pt x="6841363" y="4333240"/>
                  </a:cubicBezTo>
                  <a:lnTo>
                    <a:pt x="6841363" y="4326890"/>
                  </a:lnTo>
                  <a:lnTo>
                    <a:pt x="6841363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6841363" y="4320540"/>
                  </a:lnTo>
                  <a:cubicBezTo>
                    <a:pt x="6925691" y="4320540"/>
                    <a:pt x="6994017" y="4252341"/>
                    <a:pt x="6994017" y="4168140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1" name="Group 18"/>
          <p:cNvGrpSpPr/>
          <p:nvPr/>
        </p:nvGrpSpPr>
        <p:grpSpPr>
          <a:xfrm>
            <a:off x="1285200" y="6206400"/>
            <a:ext cx="850320" cy="850320"/>
            <a:chOff x="1285200" y="6206400"/>
            <a:chExt cx="850320" cy="850320"/>
          </a:xfrm>
        </p:grpSpPr>
        <p:sp>
          <p:nvSpPr>
            <p:cNvPr id="112" name="Freeform 19"/>
            <p:cNvSpPr/>
            <p:nvPr/>
          </p:nvSpPr>
          <p:spPr>
            <a:xfrm>
              <a:off x="1285200" y="6206400"/>
              <a:ext cx="850320" cy="850320"/>
            </a:xfrm>
            <a:custGeom>
              <a:avLst/>
              <a:gdLst>
                <a:gd name="textAreaLeft" fmla="*/ 0 w 850320"/>
                <a:gd name="textAreaRight" fmla="*/ 850680 w 850320"/>
                <a:gd name="textAreaTop" fmla="*/ 0 h 850320"/>
                <a:gd name="textAreaBottom" fmla="*/ 850680 h 850320"/>
              </a:gdLst>
              <a:ahLst/>
              <a:rect l="textAreaLeft" t="textAreaTop" r="textAreaRight" b="textAreaBottom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13" name="Group 20"/>
          <p:cNvGrpSpPr/>
          <p:nvPr/>
        </p:nvGrpSpPr>
        <p:grpSpPr>
          <a:xfrm>
            <a:off x="1519200" y="6392520"/>
            <a:ext cx="382320" cy="478080"/>
            <a:chOff x="1519200" y="6392520"/>
            <a:chExt cx="382320" cy="478080"/>
          </a:xfrm>
        </p:grpSpPr>
        <p:sp>
          <p:nvSpPr>
            <p:cNvPr id="114" name="Freeform 21"/>
            <p:cNvSpPr/>
            <p:nvPr/>
          </p:nvSpPr>
          <p:spPr>
            <a:xfrm>
              <a:off x="1519200" y="6392520"/>
              <a:ext cx="382320" cy="478080"/>
            </a:xfrm>
            <a:custGeom>
              <a:avLst/>
              <a:gdLst>
                <a:gd name="textAreaLeft" fmla="*/ 0 w 382320"/>
                <a:gd name="textAreaRight" fmla="*/ 382680 w 382320"/>
                <a:gd name="textAreaTop" fmla="*/ 0 h 478080"/>
                <a:gd name="textAreaBottom" fmla="*/ 478440 h 478080"/>
              </a:gdLst>
              <a:ahLst/>
              <a:rect l="textAreaLeft" t="textAreaTop" r="textAreaRight" b="textAreaBottom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5" name="TextBox 22"/>
          <p:cNvSpPr/>
          <p:nvPr/>
        </p:nvSpPr>
        <p:spPr>
          <a:xfrm>
            <a:off x="1285200" y="732132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Inter Bold"/>
                <a:ea typeface="Inter Bold"/>
              </a:rPr>
              <a:t>Debugging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Box 23"/>
          <p:cNvSpPr/>
          <p:nvPr/>
        </p:nvSpPr>
        <p:spPr>
          <a:xfrm>
            <a:off x="1285200" y="7867800"/>
            <a:ext cx="46591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Essential first step for any web project.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7" name="Group 24"/>
          <p:cNvGrpSpPr/>
          <p:nvPr/>
        </p:nvGrpSpPr>
        <p:grpSpPr>
          <a:xfrm>
            <a:off x="6516360" y="5908680"/>
            <a:ext cx="5254560" cy="3249720"/>
            <a:chOff x="6516360" y="5908680"/>
            <a:chExt cx="5254560" cy="3249720"/>
          </a:xfrm>
        </p:grpSpPr>
        <p:sp>
          <p:nvSpPr>
            <p:cNvPr id="118" name="Freeform 25"/>
            <p:cNvSpPr/>
            <p:nvPr/>
          </p:nvSpPr>
          <p:spPr>
            <a:xfrm>
              <a:off x="6521040" y="5913360"/>
              <a:ext cx="5245200" cy="3240000"/>
            </a:xfrm>
            <a:custGeom>
              <a:avLst/>
              <a:gdLst>
                <a:gd name="textAreaLeft" fmla="*/ 0 w 5245200"/>
                <a:gd name="textAreaRight" fmla="*/ 5245560 w 5245200"/>
                <a:gd name="textAreaTop" fmla="*/ 0 h 3240000"/>
                <a:gd name="textAreaBottom" fmla="*/ 3240360 h 3240000"/>
              </a:gdLst>
              <a:ahLst/>
              <a:rect l="textAreaLeft" t="textAreaTop" r="textAreaRight" b="textAreaBottom"/>
              <a:pathLst>
                <a:path w="6993890" h="432054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161790"/>
                  </a:lnTo>
                  <a:cubicBezTo>
                    <a:pt x="6993890" y="4249420"/>
                    <a:pt x="6922770" y="4320540"/>
                    <a:pt x="6834886" y="4320540"/>
                  </a:cubicBezTo>
                  <a:lnTo>
                    <a:pt x="159004" y="4320540"/>
                  </a:lnTo>
                  <a:cubicBezTo>
                    <a:pt x="71120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Freeform 26"/>
            <p:cNvSpPr/>
            <p:nvPr/>
          </p:nvSpPr>
          <p:spPr>
            <a:xfrm>
              <a:off x="6516360" y="5908680"/>
              <a:ext cx="5254560" cy="3249720"/>
            </a:xfrm>
            <a:custGeom>
              <a:avLst/>
              <a:gdLst>
                <a:gd name="textAreaLeft" fmla="*/ 0 w 5254560"/>
                <a:gd name="textAreaRight" fmla="*/ 5254920 w 5254560"/>
                <a:gd name="textAreaTop" fmla="*/ 0 h 3249720"/>
                <a:gd name="textAreaBottom" fmla="*/ 3250080 h 3249720"/>
              </a:gdLst>
              <a:ahLst/>
              <a:rect l="textAreaLeft" t="textAreaTop" r="textAreaRight" b="textAreaBottom"/>
              <a:pathLst>
                <a:path w="7006717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168140"/>
                  </a:lnTo>
                  <a:lnTo>
                    <a:pt x="7000367" y="4168140"/>
                  </a:lnTo>
                  <a:lnTo>
                    <a:pt x="7006717" y="4168140"/>
                  </a:lnTo>
                  <a:cubicBezTo>
                    <a:pt x="7006717" y="4259326"/>
                    <a:pt x="6932676" y="4333240"/>
                    <a:pt x="6841363" y="4333240"/>
                  </a:cubicBezTo>
                  <a:lnTo>
                    <a:pt x="6841363" y="4326890"/>
                  </a:lnTo>
                  <a:lnTo>
                    <a:pt x="6841363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6841363" y="4320540"/>
                  </a:lnTo>
                  <a:cubicBezTo>
                    <a:pt x="6925691" y="4320540"/>
                    <a:pt x="6994017" y="4252341"/>
                    <a:pt x="6994017" y="4168140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0" name="Group 27"/>
          <p:cNvGrpSpPr/>
          <p:nvPr/>
        </p:nvGrpSpPr>
        <p:grpSpPr>
          <a:xfrm>
            <a:off x="6814080" y="6206400"/>
            <a:ext cx="850320" cy="850320"/>
            <a:chOff x="6814080" y="6206400"/>
            <a:chExt cx="850320" cy="850320"/>
          </a:xfrm>
        </p:grpSpPr>
        <p:sp>
          <p:nvSpPr>
            <p:cNvPr id="121" name="Freeform 28"/>
            <p:cNvSpPr/>
            <p:nvPr/>
          </p:nvSpPr>
          <p:spPr>
            <a:xfrm>
              <a:off x="6814080" y="6206400"/>
              <a:ext cx="850320" cy="850320"/>
            </a:xfrm>
            <a:custGeom>
              <a:avLst/>
              <a:gdLst>
                <a:gd name="textAreaLeft" fmla="*/ 0 w 850320"/>
                <a:gd name="textAreaRight" fmla="*/ 850680 w 850320"/>
                <a:gd name="textAreaTop" fmla="*/ 0 h 850320"/>
                <a:gd name="textAreaBottom" fmla="*/ 850680 h 850320"/>
              </a:gdLst>
              <a:ahLst/>
              <a:rect l="textAreaLeft" t="textAreaTop" r="textAreaRight" b="textAreaBottom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2" name="Group 29"/>
          <p:cNvGrpSpPr/>
          <p:nvPr/>
        </p:nvGrpSpPr>
        <p:grpSpPr>
          <a:xfrm>
            <a:off x="7048080" y="6392520"/>
            <a:ext cx="382320" cy="478080"/>
            <a:chOff x="7048080" y="6392520"/>
            <a:chExt cx="382320" cy="478080"/>
          </a:xfrm>
        </p:grpSpPr>
        <p:sp>
          <p:nvSpPr>
            <p:cNvPr id="123" name="Freeform 30"/>
            <p:cNvSpPr/>
            <p:nvPr/>
          </p:nvSpPr>
          <p:spPr>
            <a:xfrm>
              <a:off x="7048080" y="6392520"/>
              <a:ext cx="382320" cy="478080"/>
            </a:xfrm>
            <a:custGeom>
              <a:avLst/>
              <a:gdLst>
                <a:gd name="textAreaLeft" fmla="*/ 0 w 382320"/>
                <a:gd name="textAreaRight" fmla="*/ 382680 w 382320"/>
                <a:gd name="textAreaTop" fmla="*/ 0 h 478080"/>
                <a:gd name="textAreaBottom" fmla="*/ 478440 h 478080"/>
              </a:gdLst>
              <a:ahLst/>
              <a:rect l="textAreaLeft" t="textAreaTop" r="textAreaRight" b="textAreaBottom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4" name="TextBox 31"/>
          <p:cNvSpPr/>
          <p:nvPr/>
        </p:nvSpPr>
        <p:spPr>
          <a:xfrm>
            <a:off x="6814080" y="732132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Inter Bold"/>
                <a:ea typeface="Inter Bold"/>
              </a:rPr>
              <a:t>Code Check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32"/>
          <p:cNvSpPr/>
          <p:nvPr/>
        </p:nvSpPr>
        <p:spPr>
          <a:xfrm>
            <a:off x="6814080" y="7867800"/>
            <a:ext cx="46591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Confirms script linking and execution.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6" name="Group 33"/>
          <p:cNvGrpSpPr/>
          <p:nvPr/>
        </p:nvGrpSpPr>
        <p:grpSpPr>
          <a:xfrm>
            <a:off x="12045240" y="5908680"/>
            <a:ext cx="5254560" cy="3249720"/>
            <a:chOff x="12045240" y="5908680"/>
            <a:chExt cx="5254560" cy="3249720"/>
          </a:xfrm>
        </p:grpSpPr>
        <p:sp>
          <p:nvSpPr>
            <p:cNvPr id="127" name="Freeform 34"/>
            <p:cNvSpPr/>
            <p:nvPr/>
          </p:nvSpPr>
          <p:spPr>
            <a:xfrm>
              <a:off x="12050280" y="5913360"/>
              <a:ext cx="5245200" cy="3240000"/>
            </a:xfrm>
            <a:custGeom>
              <a:avLst/>
              <a:gdLst>
                <a:gd name="textAreaLeft" fmla="*/ 0 w 5245200"/>
                <a:gd name="textAreaRight" fmla="*/ 5245560 w 5245200"/>
                <a:gd name="textAreaTop" fmla="*/ 0 h 3240000"/>
                <a:gd name="textAreaBottom" fmla="*/ 3240360 h 3240000"/>
              </a:gdLst>
              <a:ahLst/>
              <a:rect l="textAreaLeft" t="textAreaTop" r="textAreaRight" b="textAreaBottom"/>
              <a:pathLst>
                <a:path w="6993890" h="432054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161790"/>
                  </a:lnTo>
                  <a:cubicBezTo>
                    <a:pt x="6993890" y="4249420"/>
                    <a:pt x="6922770" y="4320540"/>
                    <a:pt x="6834886" y="4320540"/>
                  </a:cubicBezTo>
                  <a:lnTo>
                    <a:pt x="159004" y="4320540"/>
                  </a:lnTo>
                  <a:cubicBezTo>
                    <a:pt x="71120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Freeform 35"/>
            <p:cNvSpPr/>
            <p:nvPr/>
          </p:nvSpPr>
          <p:spPr>
            <a:xfrm>
              <a:off x="12045240" y="5908680"/>
              <a:ext cx="5254560" cy="3249720"/>
            </a:xfrm>
            <a:custGeom>
              <a:avLst/>
              <a:gdLst>
                <a:gd name="textAreaLeft" fmla="*/ 0 w 5254560"/>
                <a:gd name="textAreaRight" fmla="*/ 5254920 w 5254560"/>
                <a:gd name="textAreaTop" fmla="*/ 0 h 3249720"/>
                <a:gd name="textAreaBottom" fmla="*/ 3250080 h 3249720"/>
              </a:gdLst>
              <a:ahLst/>
              <a:rect l="textAreaLeft" t="textAreaTop" r="textAreaRight" b="textAreaBottom"/>
              <a:pathLst>
                <a:path w="7006717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168140"/>
                  </a:lnTo>
                  <a:lnTo>
                    <a:pt x="7000367" y="4168140"/>
                  </a:lnTo>
                  <a:lnTo>
                    <a:pt x="7006717" y="4168140"/>
                  </a:lnTo>
                  <a:cubicBezTo>
                    <a:pt x="7006717" y="4259326"/>
                    <a:pt x="6932676" y="4333240"/>
                    <a:pt x="6841363" y="4333240"/>
                  </a:cubicBezTo>
                  <a:lnTo>
                    <a:pt x="6841363" y="4326890"/>
                  </a:lnTo>
                  <a:lnTo>
                    <a:pt x="6841363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6841363" y="4320540"/>
                  </a:lnTo>
                  <a:cubicBezTo>
                    <a:pt x="6925691" y="4320540"/>
                    <a:pt x="6994017" y="4252341"/>
                    <a:pt x="6994017" y="4168140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9" name="Group 36"/>
          <p:cNvGrpSpPr/>
          <p:nvPr/>
        </p:nvGrpSpPr>
        <p:grpSpPr>
          <a:xfrm>
            <a:off x="12343320" y="6206400"/>
            <a:ext cx="850320" cy="850320"/>
            <a:chOff x="12343320" y="6206400"/>
            <a:chExt cx="850320" cy="850320"/>
          </a:xfrm>
        </p:grpSpPr>
        <p:sp>
          <p:nvSpPr>
            <p:cNvPr id="130" name="Freeform 37"/>
            <p:cNvSpPr/>
            <p:nvPr/>
          </p:nvSpPr>
          <p:spPr>
            <a:xfrm>
              <a:off x="12343320" y="6206400"/>
              <a:ext cx="850320" cy="850320"/>
            </a:xfrm>
            <a:custGeom>
              <a:avLst/>
              <a:gdLst>
                <a:gd name="textAreaLeft" fmla="*/ 0 w 850320"/>
                <a:gd name="textAreaRight" fmla="*/ 850680 w 850320"/>
                <a:gd name="textAreaTop" fmla="*/ 0 h 850320"/>
                <a:gd name="textAreaBottom" fmla="*/ 850680 h 850320"/>
              </a:gdLst>
              <a:ahLst/>
              <a:rect l="textAreaLeft" t="textAreaTop" r="textAreaRight" b="textAreaBottom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31" name="Group 38"/>
          <p:cNvGrpSpPr/>
          <p:nvPr/>
        </p:nvGrpSpPr>
        <p:grpSpPr>
          <a:xfrm>
            <a:off x="12577320" y="6392520"/>
            <a:ext cx="382320" cy="478080"/>
            <a:chOff x="12577320" y="6392520"/>
            <a:chExt cx="382320" cy="478080"/>
          </a:xfrm>
        </p:grpSpPr>
        <p:sp>
          <p:nvSpPr>
            <p:cNvPr id="132" name="Freeform 39"/>
            <p:cNvSpPr/>
            <p:nvPr/>
          </p:nvSpPr>
          <p:spPr>
            <a:xfrm>
              <a:off x="12577320" y="6392520"/>
              <a:ext cx="382320" cy="478080"/>
            </a:xfrm>
            <a:custGeom>
              <a:avLst/>
              <a:gdLst>
                <a:gd name="textAreaLeft" fmla="*/ 0 w 382320"/>
                <a:gd name="textAreaRight" fmla="*/ 382680 w 382320"/>
                <a:gd name="textAreaTop" fmla="*/ 0 h 478080"/>
                <a:gd name="textAreaBottom" fmla="*/ 478440 h 478080"/>
              </a:gdLst>
              <a:ahLst/>
              <a:rect l="textAreaLeft" t="textAreaTop" r="textAreaRight" b="textAreaBottom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3" name="TextBox 40"/>
          <p:cNvSpPr/>
          <p:nvPr/>
        </p:nvSpPr>
        <p:spPr>
          <a:xfrm>
            <a:off x="12343320" y="732132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Inter Bold"/>
                <a:ea typeface="Inter Bold"/>
              </a:rPr>
              <a:t>Browser Console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Box 41"/>
          <p:cNvSpPr/>
          <p:nvPr/>
        </p:nvSpPr>
        <p:spPr>
          <a:xfrm>
            <a:off x="12343320" y="7867800"/>
            <a:ext cx="46591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Your window into JavaScript's runtime.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136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7" name="Group 4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138" name="Freeform 5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9" name="Group 6"/>
          <p:cNvGrpSpPr/>
          <p:nvPr/>
        </p:nvGrpSpPr>
        <p:grpSpPr>
          <a:xfrm>
            <a:off x="16049160" y="9686880"/>
            <a:ext cx="2152800" cy="514080"/>
            <a:chOff x="16049160" y="9686880"/>
            <a:chExt cx="2152800" cy="514080"/>
          </a:xfrm>
        </p:grpSpPr>
        <p:sp>
          <p:nvSpPr>
            <p:cNvPr id="140" name="Freeform 7">
              <a:hlinkClick r:id="rId1"/>
            </p:cNvPr>
            <p:cNvSpPr/>
            <p:nvPr/>
          </p:nvSpPr>
          <p:spPr>
            <a:xfrm>
              <a:off x="16049160" y="9686880"/>
              <a:ext cx="2152800" cy="514080"/>
            </a:xfrm>
            <a:custGeom>
              <a:avLst/>
              <a:gdLst>
                <a:gd name="textAreaLeft" fmla="*/ 0 w 2152800"/>
                <a:gd name="textAreaRight" fmla="*/ 2153160 w 2152800"/>
                <a:gd name="textAreaTop" fmla="*/ 0 h 514080"/>
                <a:gd name="textAreaBottom" fmla="*/ 514440 h 514080"/>
              </a:gdLst>
              <a:ahLst/>
              <a:rect l="textAreaLeft" t="textAreaTop" r="textAreaRight" b="textAreaBottom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1" name="Group 8"/>
          <p:cNvGrpSpPr/>
          <p:nvPr/>
        </p:nvGrpSpPr>
        <p:grpSpPr>
          <a:xfrm>
            <a:off x="11430000" y="0"/>
            <a:ext cx="6857640" cy="10286640"/>
            <a:chOff x="11430000" y="0"/>
            <a:chExt cx="6857640" cy="10286640"/>
          </a:xfrm>
        </p:grpSpPr>
        <p:sp>
          <p:nvSpPr>
            <p:cNvPr id="142" name="Freeform 9"/>
            <p:cNvSpPr/>
            <p:nvPr/>
          </p:nvSpPr>
          <p:spPr>
            <a:xfrm>
              <a:off x="11430000" y="0"/>
              <a:ext cx="6857640" cy="10286640"/>
            </a:xfrm>
            <a:custGeom>
              <a:avLst/>
              <a:gdLst>
                <a:gd name="textAreaLeft" fmla="*/ 0 w 6857640"/>
                <a:gd name="textAreaRight" fmla="*/ 6858000 w 685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3" name="TextBox 10"/>
          <p:cNvSpPr/>
          <p:nvPr/>
        </p:nvSpPr>
        <p:spPr>
          <a:xfrm>
            <a:off x="829440" y="646920"/>
            <a:ext cx="2961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74"/>
              </a:lnSpc>
            </a:pPr>
            <a:r>
              <a:rPr b="1" lang="en-US" sz="2310" spc="-1" strike="noStrike">
                <a:solidFill>
                  <a:srgbClr val="000000"/>
                </a:solidFill>
                <a:latin typeface="Inter Bold"/>
                <a:ea typeface="Inter Bold"/>
              </a:rPr>
              <a:t>Handling Data</a:t>
            </a:r>
            <a:endParaRPr b="0" lang="en-IN" sz="2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Box 11"/>
          <p:cNvSpPr/>
          <p:nvPr/>
        </p:nvSpPr>
        <p:spPr>
          <a:xfrm>
            <a:off x="829440" y="1225440"/>
            <a:ext cx="948276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11"/>
              </a:lnSpc>
            </a:pPr>
            <a:r>
              <a:rPr b="1" lang="en-US" sz="4630" spc="-1" strike="noStrike">
                <a:solidFill>
                  <a:srgbClr val="000000"/>
                </a:solidFill>
                <a:latin typeface="Inter Bold"/>
                <a:ea typeface="Inter Bold"/>
              </a:rPr>
              <a:t>Form Submission: POST Request</a:t>
            </a:r>
            <a:endParaRPr b="0" lang="en-IN" sz="46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12"/>
          <p:cNvSpPr/>
          <p:nvPr/>
        </p:nvSpPr>
        <p:spPr>
          <a:xfrm>
            <a:off x="829440" y="2283120"/>
            <a:ext cx="977112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37"/>
              </a:lnSpc>
            </a:pPr>
            <a:r>
              <a:rPr b="0" lang="en-US" sz="1810" spc="-1" strike="noStrike">
                <a:solidFill>
                  <a:srgbClr val="272525"/>
                </a:solidFill>
                <a:latin typeface="Inter"/>
                <a:ea typeface="Inter"/>
              </a:rPr>
              <a:t>Learn how to capture form data and prevent default browser behaviour for seamless submissions.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6" name="Group 13"/>
          <p:cNvGrpSpPr/>
          <p:nvPr/>
        </p:nvGrpSpPr>
        <p:grpSpPr>
          <a:xfrm>
            <a:off x="829440" y="3739320"/>
            <a:ext cx="4766760" cy="2649240"/>
            <a:chOff x="829440" y="3739320"/>
            <a:chExt cx="4766760" cy="2649240"/>
          </a:xfrm>
        </p:grpSpPr>
        <p:sp>
          <p:nvSpPr>
            <p:cNvPr id="147" name="Freeform 14"/>
            <p:cNvSpPr/>
            <p:nvPr/>
          </p:nvSpPr>
          <p:spPr>
            <a:xfrm>
              <a:off x="829440" y="3739320"/>
              <a:ext cx="4766760" cy="2649240"/>
            </a:xfrm>
            <a:custGeom>
              <a:avLst/>
              <a:gdLst>
                <a:gd name="textAreaLeft" fmla="*/ 0 w 4766760"/>
                <a:gd name="textAreaRight" fmla="*/ 4767120 w 4766760"/>
                <a:gd name="textAreaTop" fmla="*/ 0 h 2649240"/>
                <a:gd name="textAreaBottom" fmla="*/ 2649600 h 2649240"/>
              </a:gdLst>
              <a:ahLst/>
              <a:rect l="textAreaLeft" t="textAreaTop" r="textAreaRight" b="textAreaBottom"/>
              <a:pathLst>
                <a:path w="6356350" h="3532632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173470" y="0"/>
                  </a:lnTo>
                  <a:cubicBezTo>
                    <a:pt x="6274435" y="0"/>
                    <a:pt x="6356350" y="81915"/>
                    <a:pt x="6356350" y="182880"/>
                  </a:cubicBezTo>
                  <a:lnTo>
                    <a:pt x="6356350" y="3349752"/>
                  </a:lnTo>
                  <a:cubicBezTo>
                    <a:pt x="6356350" y="3450717"/>
                    <a:pt x="6274435" y="3532632"/>
                    <a:pt x="6173470" y="3532632"/>
                  </a:cubicBezTo>
                  <a:lnTo>
                    <a:pt x="182880" y="3532632"/>
                  </a:lnTo>
                  <a:cubicBezTo>
                    <a:pt x="81915" y="3532632"/>
                    <a:pt x="0" y="3450717"/>
                    <a:pt x="0" y="334975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8" name="Group 15"/>
          <p:cNvGrpSpPr/>
          <p:nvPr/>
        </p:nvGrpSpPr>
        <p:grpSpPr>
          <a:xfrm>
            <a:off x="829440" y="3710880"/>
            <a:ext cx="4766760" cy="114120"/>
            <a:chOff x="829440" y="3710880"/>
            <a:chExt cx="4766760" cy="114120"/>
          </a:xfrm>
        </p:grpSpPr>
        <p:sp>
          <p:nvSpPr>
            <p:cNvPr id="149" name="Freeform 16"/>
            <p:cNvSpPr/>
            <p:nvPr/>
          </p:nvSpPr>
          <p:spPr>
            <a:xfrm>
              <a:off x="829440" y="3710880"/>
              <a:ext cx="4766760" cy="114120"/>
            </a:xfrm>
            <a:custGeom>
              <a:avLst/>
              <a:gdLst>
                <a:gd name="textAreaLeft" fmla="*/ 0 w 4766760"/>
                <a:gd name="textAreaRight" fmla="*/ 4767120 w 47667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6356350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280150" y="0"/>
                  </a:lnTo>
                  <a:cubicBezTo>
                    <a:pt x="6322187" y="0"/>
                    <a:pt x="6356350" y="34163"/>
                    <a:pt x="6356350" y="76200"/>
                  </a:cubicBezTo>
                  <a:cubicBezTo>
                    <a:pt x="6356350" y="118237"/>
                    <a:pt x="6322187" y="152400"/>
                    <a:pt x="6280150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50" name="Group 17"/>
          <p:cNvGrpSpPr/>
          <p:nvPr/>
        </p:nvGrpSpPr>
        <p:grpSpPr>
          <a:xfrm>
            <a:off x="2857680" y="3384000"/>
            <a:ext cx="710640" cy="710640"/>
            <a:chOff x="2857680" y="3384000"/>
            <a:chExt cx="710640" cy="710640"/>
          </a:xfrm>
        </p:grpSpPr>
        <p:sp>
          <p:nvSpPr>
            <p:cNvPr id="151" name="Freeform 18"/>
            <p:cNvSpPr/>
            <p:nvPr/>
          </p:nvSpPr>
          <p:spPr>
            <a:xfrm>
              <a:off x="2857680" y="3384000"/>
              <a:ext cx="710640" cy="710640"/>
            </a:xfrm>
            <a:custGeom>
              <a:avLst/>
              <a:gdLst>
                <a:gd name="textAreaLeft" fmla="*/ 0 w 710640"/>
                <a:gd name="textAreaRight" fmla="*/ 711000 w 710640"/>
                <a:gd name="textAreaTop" fmla="*/ 0 h 710640"/>
                <a:gd name="textAreaBottom" fmla="*/ 711000 h 710640"/>
              </a:gdLst>
              <a:ahLst/>
              <a:rect l="textAreaLeft" t="textAreaTop" r="textAreaRight" b="textAreaBottom"/>
              <a:pathLst>
                <a:path w="947801" h="947801">
                  <a:moveTo>
                    <a:pt x="0" y="473837"/>
                  </a:moveTo>
                  <a:cubicBezTo>
                    <a:pt x="0" y="212217"/>
                    <a:pt x="212217" y="0"/>
                    <a:pt x="473837" y="0"/>
                  </a:cubicBezTo>
                  <a:cubicBezTo>
                    <a:pt x="735457" y="0"/>
                    <a:pt x="947801" y="212217"/>
                    <a:pt x="947801" y="473837"/>
                  </a:cubicBezTo>
                  <a:cubicBezTo>
                    <a:pt x="947801" y="735457"/>
                    <a:pt x="735584" y="947801"/>
                    <a:pt x="473837" y="947801"/>
                  </a:cubicBezTo>
                  <a:cubicBezTo>
                    <a:pt x="212090" y="947801"/>
                    <a:pt x="0" y="735584"/>
                    <a:pt x="0" y="473837"/>
                  </a:cubicBez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52" name="TextBox 19"/>
          <p:cNvSpPr/>
          <p:nvPr/>
        </p:nvSpPr>
        <p:spPr>
          <a:xfrm>
            <a:off x="3070800" y="3476160"/>
            <a:ext cx="28404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1" lang="en-US" sz="2190" spc="-1" strike="noStrike">
                <a:solidFill>
                  <a:srgbClr val="ffffff"/>
                </a:solidFill>
                <a:latin typeface="Inter Bold"/>
                <a:ea typeface="Inter Bold"/>
              </a:rPr>
              <a:t>1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094760" y="4322160"/>
            <a:ext cx="2961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74"/>
              </a:lnSpc>
            </a:pPr>
            <a:r>
              <a:rPr b="1" lang="en-US" sz="2310" spc="-1" strike="noStrike">
                <a:solidFill>
                  <a:srgbClr val="272525"/>
                </a:solidFill>
                <a:latin typeface="Inter Bold"/>
                <a:ea typeface="Inter Bold"/>
              </a:rPr>
              <a:t>Event Listener</a:t>
            </a:r>
            <a:endParaRPr b="0" lang="en-IN" sz="2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21"/>
          <p:cNvSpPr/>
          <p:nvPr/>
        </p:nvSpPr>
        <p:spPr>
          <a:xfrm>
            <a:off x="1094760" y="4767840"/>
            <a:ext cx="423576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37"/>
              </a:lnSpc>
            </a:pPr>
            <a:r>
              <a:rPr b="0" lang="en-US" sz="1810" spc="-1" strike="noStrike">
                <a:solidFill>
                  <a:srgbClr val="272525"/>
                </a:solidFill>
                <a:latin typeface="Inter"/>
                <a:ea typeface="Inter"/>
              </a:rPr>
              <a:t>$("#todoForm").submit(function (e) { ... });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Box 22"/>
          <p:cNvSpPr/>
          <p:nvPr/>
        </p:nvSpPr>
        <p:spPr>
          <a:xfrm>
            <a:off x="1094760" y="5668200"/>
            <a:ext cx="423576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37"/>
              </a:lnSpc>
            </a:pPr>
            <a:r>
              <a:rPr b="0" lang="en-US" sz="1810" spc="-1" strike="noStrike">
                <a:solidFill>
                  <a:srgbClr val="272525"/>
                </a:solidFill>
                <a:latin typeface="Inter"/>
                <a:ea typeface="Inter"/>
              </a:rPr>
              <a:t>Activates when the form is submitted.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6" name="Group 23"/>
          <p:cNvGrpSpPr/>
          <p:nvPr/>
        </p:nvGrpSpPr>
        <p:grpSpPr>
          <a:xfrm>
            <a:off x="5833440" y="3739320"/>
            <a:ext cx="4766760" cy="2649240"/>
            <a:chOff x="5833440" y="3739320"/>
            <a:chExt cx="4766760" cy="2649240"/>
          </a:xfrm>
        </p:grpSpPr>
        <p:sp>
          <p:nvSpPr>
            <p:cNvPr id="157" name="Freeform 24"/>
            <p:cNvSpPr/>
            <p:nvPr/>
          </p:nvSpPr>
          <p:spPr>
            <a:xfrm>
              <a:off x="5833440" y="3739320"/>
              <a:ext cx="4766760" cy="2649240"/>
            </a:xfrm>
            <a:custGeom>
              <a:avLst/>
              <a:gdLst>
                <a:gd name="textAreaLeft" fmla="*/ 0 w 4766760"/>
                <a:gd name="textAreaRight" fmla="*/ 4767120 w 4766760"/>
                <a:gd name="textAreaTop" fmla="*/ 0 h 2649240"/>
                <a:gd name="textAreaBottom" fmla="*/ 2649600 h 2649240"/>
              </a:gdLst>
              <a:ahLst/>
              <a:rect l="textAreaLeft" t="textAreaTop" r="textAreaRight" b="textAreaBottom"/>
              <a:pathLst>
                <a:path w="6356350" h="3532632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173470" y="0"/>
                  </a:lnTo>
                  <a:cubicBezTo>
                    <a:pt x="6274435" y="0"/>
                    <a:pt x="6356350" y="81915"/>
                    <a:pt x="6356350" y="182880"/>
                  </a:cubicBezTo>
                  <a:lnTo>
                    <a:pt x="6356350" y="3349752"/>
                  </a:lnTo>
                  <a:cubicBezTo>
                    <a:pt x="6356350" y="3450717"/>
                    <a:pt x="6274435" y="3532632"/>
                    <a:pt x="6173470" y="3532632"/>
                  </a:cubicBezTo>
                  <a:lnTo>
                    <a:pt x="182880" y="3532632"/>
                  </a:lnTo>
                  <a:cubicBezTo>
                    <a:pt x="81915" y="3532632"/>
                    <a:pt x="0" y="3450717"/>
                    <a:pt x="0" y="334975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8" name="Group 25"/>
          <p:cNvGrpSpPr/>
          <p:nvPr/>
        </p:nvGrpSpPr>
        <p:grpSpPr>
          <a:xfrm>
            <a:off x="5833440" y="3710880"/>
            <a:ext cx="4766760" cy="114120"/>
            <a:chOff x="5833440" y="3710880"/>
            <a:chExt cx="4766760" cy="114120"/>
          </a:xfrm>
        </p:grpSpPr>
        <p:sp>
          <p:nvSpPr>
            <p:cNvPr id="159" name="Freeform 26"/>
            <p:cNvSpPr/>
            <p:nvPr/>
          </p:nvSpPr>
          <p:spPr>
            <a:xfrm>
              <a:off x="5833440" y="3710880"/>
              <a:ext cx="4766760" cy="114120"/>
            </a:xfrm>
            <a:custGeom>
              <a:avLst/>
              <a:gdLst>
                <a:gd name="textAreaLeft" fmla="*/ 0 w 4766760"/>
                <a:gd name="textAreaRight" fmla="*/ 4767120 w 47667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6356350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280150" y="0"/>
                  </a:lnTo>
                  <a:cubicBezTo>
                    <a:pt x="6322187" y="0"/>
                    <a:pt x="6356350" y="34163"/>
                    <a:pt x="6356350" y="76200"/>
                  </a:cubicBezTo>
                  <a:cubicBezTo>
                    <a:pt x="6356350" y="118237"/>
                    <a:pt x="6322187" y="152400"/>
                    <a:pt x="6280150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0" name="Group 27"/>
          <p:cNvGrpSpPr/>
          <p:nvPr/>
        </p:nvGrpSpPr>
        <p:grpSpPr>
          <a:xfrm>
            <a:off x="7861680" y="3384000"/>
            <a:ext cx="710640" cy="710640"/>
            <a:chOff x="7861680" y="3384000"/>
            <a:chExt cx="710640" cy="710640"/>
          </a:xfrm>
        </p:grpSpPr>
        <p:sp>
          <p:nvSpPr>
            <p:cNvPr id="161" name="Freeform 28"/>
            <p:cNvSpPr/>
            <p:nvPr/>
          </p:nvSpPr>
          <p:spPr>
            <a:xfrm>
              <a:off x="7861680" y="3384000"/>
              <a:ext cx="710640" cy="710640"/>
            </a:xfrm>
            <a:custGeom>
              <a:avLst/>
              <a:gdLst>
                <a:gd name="textAreaLeft" fmla="*/ 0 w 710640"/>
                <a:gd name="textAreaRight" fmla="*/ 711000 w 710640"/>
                <a:gd name="textAreaTop" fmla="*/ 0 h 710640"/>
                <a:gd name="textAreaBottom" fmla="*/ 711000 h 710640"/>
              </a:gdLst>
              <a:ahLst/>
              <a:rect l="textAreaLeft" t="textAreaTop" r="textAreaRight" b="textAreaBottom"/>
              <a:pathLst>
                <a:path w="947801" h="947801">
                  <a:moveTo>
                    <a:pt x="0" y="473837"/>
                  </a:moveTo>
                  <a:cubicBezTo>
                    <a:pt x="0" y="212217"/>
                    <a:pt x="212217" y="0"/>
                    <a:pt x="473837" y="0"/>
                  </a:cubicBezTo>
                  <a:cubicBezTo>
                    <a:pt x="735457" y="0"/>
                    <a:pt x="947801" y="212217"/>
                    <a:pt x="947801" y="473837"/>
                  </a:cubicBezTo>
                  <a:cubicBezTo>
                    <a:pt x="947801" y="735457"/>
                    <a:pt x="735584" y="947801"/>
                    <a:pt x="473837" y="947801"/>
                  </a:cubicBezTo>
                  <a:cubicBezTo>
                    <a:pt x="212090" y="947801"/>
                    <a:pt x="0" y="735584"/>
                    <a:pt x="0" y="473837"/>
                  </a:cubicBez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62" name="TextBox 29"/>
          <p:cNvSpPr/>
          <p:nvPr/>
        </p:nvSpPr>
        <p:spPr>
          <a:xfrm>
            <a:off x="8074800" y="3476160"/>
            <a:ext cx="28404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1" lang="en-US" sz="2190" spc="-1" strike="noStrike">
                <a:solidFill>
                  <a:srgbClr val="ffffff"/>
                </a:solidFill>
                <a:latin typeface="Inter Bold"/>
                <a:ea typeface="Inter Bold"/>
              </a:rPr>
              <a:t>2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Box 30"/>
          <p:cNvSpPr/>
          <p:nvPr/>
        </p:nvSpPr>
        <p:spPr>
          <a:xfrm>
            <a:off x="6099120" y="4322160"/>
            <a:ext cx="2961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74"/>
              </a:lnSpc>
            </a:pPr>
            <a:r>
              <a:rPr b="1" lang="en-US" sz="2310" spc="-1" strike="noStrike">
                <a:solidFill>
                  <a:srgbClr val="272525"/>
                </a:solidFill>
                <a:latin typeface="Inter Bold"/>
                <a:ea typeface="Inter Bold"/>
              </a:rPr>
              <a:t>Prevent Default</a:t>
            </a:r>
            <a:endParaRPr b="0" lang="en-IN" sz="2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Box 31"/>
          <p:cNvSpPr/>
          <p:nvPr/>
        </p:nvSpPr>
        <p:spPr>
          <a:xfrm>
            <a:off x="6099120" y="4767840"/>
            <a:ext cx="423576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37"/>
              </a:lnSpc>
            </a:pPr>
            <a:r>
              <a:rPr b="0" lang="en-US" sz="1810" spc="-1" strike="noStrike">
                <a:solidFill>
                  <a:srgbClr val="272525"/>
                </a:solidFill>
                <a:latin typeface="Inter"/>
                <a:ea typeface="Inter"/>
              </a:rPr>
              <a:t>e.preventDefault();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Box 32"/>
          <p:cNvSpPr/>
          <p:nvPr/>
        </p:nvSpPr>
        <p:spPr>
          <a:xfrm>
            <a:off x="6099120" y="5289120"/>
            <a:ext cx="423576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37"/>
              </a:lnSpc>
            </a:pPr>
            <a:r>
              <a:rPr b="0" lang="en-US" sz="1810" spc="-1" strike="noStrike">
                <a:solidFill>
                  <a:srgbClr val="272525"/>
                </a:solidFill>
                <a:latin typeface="Inter"/>
                <a:ea typeface="Inter"/>
              </a:rPr>
              <a:t>Stops the page from reloading, crucial for AJAX.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6" name="Group 33"/>
          <p:cNvGrpSpPr/>
          <p:nvPr/>
        </p:nvGrpSpPr>
        <p:grpSpPr>
          <a:xfrm>
            <a:off x="829440" y="6981120"/>
            <a:ext cx="9771120" cy="2649240"/>
            <a:chOff x="829440" y="6981120"/>
            <a:chExt cx="9771120" cy="2649240"/>
          </a:xfrm>
        </p:grpSpPr>
        <p:sp>
          <p:nvSpPr>
            <p:cNvPr id="167" name="Freeform 34"/>
            <p:cNvSpPr/>
            <p:nvPr/>
          </p:nvSpPr>
          <p:spPr>
            <a:xfrm>
              <a:off x="829440" y="6981120"/>
              <a:ext cx="9771120" cy="2649240"/>
            </a:xfrm>
            <a:custGeom>
              <a:avLst/>
              <a:gdLst>
                <a:gd name="textAreaLeft" fmla="*/ 0 w 9771120"/>
                <a:gd name="textAreaRight" fmla="*/ 9771480 w 9771120"/>
                <a:gd name="textAreaTop" fmla="*/ 0 h 2649240"/>
                <a:gd name="textAreaBottom" fmla="*/ 2649600 h 2649240"/>
              </a:gdLst>
              <a:ahLst/>
              <a:rect l="textAreaLeft" t="textAreaTop" r="textAreaRight" b="textAreaBottom"/>
              <a:pathLst>
                <a:path w="13028549" h="3532632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2845669" y="0"/>
                  </a:lnTo>
                  <a:cubicBezTo>
                    <a:pt x="12946634" y="0"/>
                    <a:pt x="13028549" y="81915"/>
                    <a:pt x="13028549" y="182880"/>
                  </a:cubicBezTo>
                  <a:lnTo>
                    <a:pt x="13028549" y="3349752"/>
                  </a:lnTo>
                  <a:cubicBezTo>
                    <a:pt x="13028549" y="3450717"/>
                    <a:pt x="12946634" y="3532632"/>
                    <a:pt x="12845669" y="3532632"/>
                  </a:cubicBezTo>
                  <a:lnTo>
                    <a:pt x="182880" y="3532632"/>
                  </a:lnTo>
                  <a:cubicBezTo>
                    <a:pt x="81915" y="3532632"/>
                    <a:pt x="0" y="3450717"/>
                    <a:pt x="0" y="334975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8" name="Group 35"/>
          <p:cNvGrpSpPr/>
          <p:nvPr/>
        </p:nvGrpSpPr>
        <p:grpSpPr>
          <a:xfrm>
            <a:off x="829440" y="6952680"/>
            <a:ext cx="9771120" cy="114120"/>
            <a:chOff x="829440" y="6952680"/>
            <a:chExt cx="9771120" cy="114120"/>
          </a:xfrm>
        </p:grpSpPr>
        <p:sp>
          <p:nvSpPr>
            <p:cNvPr id="169" name="Freeform 36"/>
            <p:cNvSpPr/>
            <p:nvPr/>
          </p:nvSpPr>
          <p:spPr>
            <a:xfrm>
              <a:off x="829440" y="6952680"/>
              <a:ext cx="9771120" cy="114120"/>
            </a:xfrm>
            <a:custGeom>
              <a:avLst/>
              <a:gdLst>
                <a:gd name="textAreaLeft" fmla="*/ 0 w 9771120"/>
                <a:gd name="textAreaRight" fmla="*/ 9771480 w 977112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028676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2952476" y="0"/>
                  </a:lnTo>
                  <a:cubicBezTo>
                    <a:pt x="12994513" y="0"/>
                    <a:pt x="13028676" y="34163"/>
                    <a:pt x="13028676" y="76200"/>
                  </a:cubicBezTo>
                  <a:cubicBezTo>
                    <a:pt x="13028676" y="118237"/>
                    <a:pt x="12994513" y="152400"/>
                    <a:pt x="1295247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70" name="Group 37"/>
          <p:cNvGrpSpPr/>
          <p:nvPr/>
        </p:nvGrpSpPr>
        <p:grpSpPr>
          <a:xfrm>
            <a:off x="5359680" y="6625800"/>
            <a:ext cx="710640" cy="710640"/>
            <a:chOff x="5359680" y="6625800"/>
            <a:chExt cx="710640" cy="710640"/>
          </a:xfrm>
        </p:grpSpPr>
        <p:sp>
          <p:nvSpPr>
            <p:cNvPr id="171" name="Freeform 38"/>
            <p:cNvSpPr/>
            <p:nvPr/>
          </p:nvSpPr>
          <p:spPr>
            <a:xfrm>
              <a:off x="5359680" y="6625800"/>
              <a:ext cx="710640" cy="710640"/>
            </a:xfrm>
            <a:custGeom>
              <a:avLst/>
              <a:gdLst>
                <a:gd name="textAreaLeft" fmla="*/ 0 w 710640"/>
                <a:gd name="textAreaRight" fmla="*/ 711000 w 710640"/>
                <a:gd name="textAreaTop" fmla="*/ 0 h 710640"/>
                <a:gd name="textAreaBottom" fmla="*/ 711000 h 710640"/>
              </a:gdLst>
              <a:ahLst/>
              <a:rect l="textAreaLeft" t="textAreaTop" r="textAreaRight" b="textAreaBottom"/>
              <a:pathLst>
                <a:path w="947801" h="947801">
                  <a:moveTo>
                    <a:pt x="0" y="473837"/>
                  </a:moveTo>
                  <a:cubicBezTo>
                    <a:pt x="0" y="212217"/>
                    <a:pt x="212217" y="0"/>
                    <a:pt x="473837" y="0"/>
                  </a:cubicBezTo>
                  <a:cubicBezTo>
                    <a:pt x="735457" y="0"/>
                    <a:pt x="947801" y="212217"/>
                    <a:pt x="947801" y="473837"/>
                  </a:cubicBezTo>
                  <a:cubicBezTo>
                    <a:pt x="947801" y="735457"/>
                    <a:pt x="735584" y="947801"/>
                    <a:pt x="473837" y="947801"/>
                  </a:cubicBezTo>
                  <a:cubicBezTo>
                    <a:pt x="212090" y="947801"/>
                    <a:pt x="0" y="735584"/>
                    <a:pt x="0" y="473837"/>
                  </a:cubicBez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72" name="TextBox 39"/>
          <p:cNvSpPr/>
          <p:nvPr/>
        </p:nvSpPr>
        <p:spPr>
          <a:xfrm>
            <a:off x="5572800" y="6717960"/>
            <a:ext cx="28404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1" lang="en-US" sz="2190" spc="-1" strike="noStrike">
                <a:solidFill>
                  <a:srgbClr val="ffffff"/>
                </a:solidFill>
                <a:latin typeface="Inter Bold"/>
                <a:ea typeface="Inter Bold"/>
              </a:rPr>
              <a:t>3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40"/>
          <p:cNvSpPr/>
          <p:nvPr/>
        </p:nvSpPr>
        <p:spPr>
          <a:xfrm>
            <a:off x="1094760" y="7563960"/>
            <a:ext cx="2961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74"/>
              </a:lnSpc>
            </a:pPr>
            <a:r>
              <a:rPr b="1" lang="en-US" sz="2310" spc="-1" strike="noStrike">
                <a:solidFill>
                  <a:srgbClr val="272525"/>
                </a:solidFill>
                <a:latin typeface="Inter Bold"/>
                <a:ea typeface="Inter Bold"/>
              </a:rPr>
              <a:t>Get Input Values</a:t>
            </a:r>
            <a:endParaRPr b="0" lang="en-IN" sz="2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41"/>
          <p:cNvSpPr/>
          <p:nvPr/>
        </p:nvSpPr>
        <p:spPr>
          <a:xfrm>
            <a:off x="1094760" y="8009640"/>
            <a:ext cx="924012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37"/>
              </a:lnSpc>
            </a:pPr>
            <a:r>
              <a:rPr b="0" lang="en-US" sz="1810" spc="-1" strike="noStrike">
                <a:solidFill>
                  <a:srgbClr val="272525"/>
                </a:solidFill>
                <a:latin typeface="Inter"/>
                <a:ea typeface="Inter"/>
              </a:rPr>
              <a:t>let title = $("#title").val();let userId = $("#userId").val();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42"/>
          <p:cNvSpPr/>
          <p:nvPr/>
        </p:nvSpPr>
        <p:spPr>
          <a:xfrm>
            <a:off x="1094760" y="8910000"/>
            <a:ext cx="924012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37"/>
              </a:lnSpc>
            </a:pPr>
            <a:r>
              <a:rPr b="0" lang="en-US" sz="1810" spc="-1" strike="noStrike">
                <a:solidFill>
                  <a:srgbClr val="272525"/>
                </a:solidFill>
                <a:latin typeface="Inter"/>
                <a:ea typeface="Inter"/>
              </a:rPr>
              <a:t>Captures data from form fields.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177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8" name="Group 4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179" name="Freeform 5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0" name="TextBox 6"/>
          <p:cNvSpPr/>
          <p:nvPr/>
        </p:nvSpPr>
        <p:spPr>
          <a:xfrm>
            <a:off x="982440" y="769680"/>
            <a:ext cx="371592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000000"/>
                </a:solidFill>
                <a:latin typeface="Inter Bold"/>
                <a:ea typeface="Inter Bold"/>
              </a:rPr>
              <a:t>POST Request Details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Box 7"/>
          <p:cNvSpPr/>
          <p:nvPr/>
        </p:nvSpPr>
        <p:spPr>
          <a:xfrm>
            <a:off x="982440" y="1620000"/>
            <a:ext cx="10357560" cy="8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874"/>
              </a:lnSpc>
            </a:pPr>
            <a:r>
              <a:rPr b="1" lang="en-US" sz="5500" spc="-1" strike="noStrike">
                <a:solidFill>
                  <a:srgbClr val="000000"/>
                </a:solidFill>
                <a:latin typeface="Inter Bold"/>
                <a:ea typeface="Inter Bold"/>
              </a:rPr>
              <a:t>Preparing and Sending Data</a:t>
            </a:r>
            <a:endParaRPr b="0" lang="en-IN" sz="5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Box 8"/>
          <p:cNvSpPr/>
          <p:nvPr/>
        </p:nvSpPr>
        <p:spPr>
          <a:xfrm>
            <a:off x="982440" y="2719800"/>
            <a:ext cx="163231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Setting up your XMLHttpRequest for sending JSON data to an API.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Box 9"/>
          <p:cNvSpPr/>
          <p:nvPr/>
        </p:nvSpPr>
        <p:spPr>
          <a:xfrm>
            <a:off x="982440" y="3822120"/>
            <a:ext cx="420984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124"/>
              </a:lnSpc>
            </a:pPr>
            <a:r>
              <a:rPr b="1" lang="en-US" sz="3309" spc="-1" strike="noStrike">
                <a:solidFill>
                  <a:srgbClr val="000000"/>
                </a:solidFill>
                <a:latin typeface="Inter Bold"/>
                <a:ea typeface="Inter Bold"/>
              </a:rPr>
              <a:t>Preparation</a:t>
            </a:r>
            <a:endParaRPr b="0" lang="en-IN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Box 10"/>
          <p:cNvSpPr/>
          <p:nvPr/>
        </p:nvSpPr>
        <p:spPr>
          <a:xfrm>
            <a:off x="982440" y="4572000"/>
            <a:ext cx="78192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0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Create XMLHttpRequest object.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Box 11"/>
          <p:cNvSpPr/>
          <p:nvPr/>
        </p:nvSpPr>
        <p:spPr>
          <a:xfrm>
            <a:off x="982440" y="5119200"/>
            <a:ext cx="78192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0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Open a POST request to the API endpoint.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Box 12"/>
          <p:cNvSpPr/>
          <p:nvPr/>
        </p:nvSpPr>
        <p:spPr>
          <a:xfrm>
            <a:off x="982440" y="5618880"/>
            <a:ext cx="781920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0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Set 'Content-Type' header to 'application/json'.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7" name="Group 13"/>
          <p:cNvGrpSpPr/>
          <p:nvPr/>
        </p:nvGrpSpPr>
        <p:grpSpPr>
          <a:xfrm>
            <a:off x="982440" y="6516720"/>
            <a:ext cx="7819200" cy="2665440"/>
            <a:chOff x="982440" y="6516720"/>
            <a:chExt cx="7819200" cy="2665440"/>
          </a:xfrm>
        </p:grpSpPr>
        <p:sp>
          <p:nvSpPr>
            <p:cNvPr id="188" name="Freeform 14"/>
            <p:cNvSpPr/>
            <p:nvPr/>
          </p:nvSpPr>
          <p:spPr>
            <a:xfrm>
              <a:off x="982440" y="6516720"/>
              <a:ext cx="7819200" cy="2665440"/>
            </a:xfrm>
            <a:custGeom>
              <a:avLst/>
              <a:gdLst>
                <a:gd name="textAreaLeft" fmla="*/ 0 w 7819200"/>
                <a:gd name="textAreaRight" fmla="*/ 7819560 w 7819200"/>
                <a:gd name="textAreaTop" fmla="*/ 0 h 2665440"/>
                <a:gd name="textAreaBottom" fmla="*/ 2665800 h 2665440"/>
              </a:gdLst>
              <a:ahLst/>
              <a:rect l="textAreaLeft" t="textAreaTop" r="textAreaRight" b="textAreaBottom"/>
              <a:pathLst>
                <a:path w="10425938" h="3554603">
                  <a:moveTo>
                    <a:pt x="0" y="157226"/>
                  </a:moveTo>
                  <a:cubicBezTo>
                    <a:pt x="0" y="70358"/>
                    <a:pt x="70358" y="0"/>
                    <a:pt x="157226" y="0"/>
                  </a:cubicBezTo>
                  <a:lnTo>
                    <a:pt x="10268712" y="0"/>
                  </a:lnTo>
                  <a:cubicBezTo>
                    <a:pt x="10355580" y="0"/>
                    <a:pt x="10425938" y="70358"/>
                    <a:pt x="10425938" y="157226"/>
                  </a:cubicBezTo>
                  <a:lnTo>
                    <a:pt x="10425938" y="3397377"/>
                  </a:lnTo>
                  <a:cubicBezTo>
                    <a:pt x="10425938" y="3484245"/>
                    <a:pt x="10355580" y="3554603"/>
                    <a:pt x="10268712" y="3554603"/>
                  </a:cubicBezTo>
                  <a:lnTo>
                    <a:pt x="157226" y="3554603"/>
                  </a:lnTo>
                  <a:cubicBezTo>
                    <a:pt x="70358" y="3554603"/>
                    <a:pt x="0" y="3484245"/>
                    <a:pt x="0" y="3397377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9" name="Group 15"/>
          <p:cNvGrpSpPr/>
          <p:nvPr/>
        </p:nvGrpSpPr>
        <p:grpSpPr>
          <a:xfrm>
            <a:off x="968400" y="6516720"/>
            <a:ext cx="8031600" cy="3023280"/>
            <a:chOff x="968400" y="6516720"/>
            <a:chExt cx="8031600" cy="3023280"/>
          </a:xfrm>
        </p:grpSpPr>
        <p:sp>
          <p:nvSpPr>
            <p:cNvPr id="190" name="Freeform 16"/>
            <p:cNvSpPr/>
            <p:nvPr/>
          </p:nvSpPr>
          <p:spPr>
            <a:xfrm>
              <a:off x="968400" y="6516720"/>
              <a:ext cx="8031600" cy="3023280"/>
            </a:xfrm>
            <a:custGeom>
              <a:avLst/>
              <a:gdLst>
                <a:gd name="textAreaLeft" fmla="*/ 0 w 8031600"/>
                <a:gd name="textAreaRight" fmla="*/ 8031960 w 8031600"/>
                <a:gd name="textAreaTop" fmla="*/ 0 h 3023280"/>
                <a:gd name="textAreaBottom" fmla="*/ 3023640 h 3023280"/>
              </a:gdLst>
              <a:ahLst/>
              <a:rect l="textAreaLeft" t="textAreaTop" r="textAreaRight" b="textAreaBottom"/>
              <a:pathLst>
                <a:path w="10463276" h="3554603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407142" y="0"/>
                  </a:lnTo>
                  <a:cubicBezTo>
                    <a:pt x="10438130" y="0"/>
                    <a:pt x="10463276" y="25146"/>
                    <a:pt x="10463276" y="56134"/>
                  </a:cubicBezTo>
                  <a:lnTo>
                    <a:pt x="10463276" y="3498469"/>
                  </a:lnTo>
                  <a:cubicBezTo>
                    <a:pt x="10463276" y="3529457"/>
                    <a:pt x="10438130" y="3554603"/>
                    <a:pt x="10407142" y="3554603"/>
                  </a:cubicBezTo>
                  <a:lnTo>
                    <a:pt x="56134" y="3554603"/>
                  </a:lnTo>
                  <a:cubicBezTo>
                    <a:pt x="25146" y="3554603"/>
                    <a:pt x="0" y="3529457"/>
                    <a:pt x="0" y="3498469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1" name="TextBox 17"/>
          <p:cNvSpPr/>
          <p:nvPr/>
        </p:nvSpPr>
        <p:spPr>
          <a:xfrm>
            <a:off x="1248840" y="6593760"/>
            <a:ext cx="7286040" cy="266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let xhr = new XMLHttpRequest();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xhr.open("POST", 'https://jsonplaceholder.typicode.com/todos', true);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xhr.setRequestHeader('Content-Type', 'application/json');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Box 18"/>
          <p:cNvSpPr/>
          <p:nvPr/>
        </p:nvSpPr>
        <p:spPr>
          <a:xfrm>
            <a:off x="9495720" y="3822120"/>
            <a:ext cx="420984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124"/>
              </a:lnSpc>
            </a:pPr>
            <a:r>
              <a:rPr b="1" lang="en-US" sz="3309" spc="-1" strike="noStrike">
                <a:solidFill>
                  <a:srgbClr val="000000"/>
                </a:solidFill>
                <a:latin typeface="Inter Bold"/>
                <a:ea typeface="Inter Bold"/>
              </a:rPr>
              <a:t>Sending</a:t>
            </a:r>
            <a:endParaRPr b="0" lang="en-IN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Box 19"/>
          <p:cNvSpPr/>
          <p:nvPr/>
        </p:nvSpPr>
        <p:spPr>
          <a:xfrm>
            <a:off x="9495720" y="4572000"/>
            <a:ext cx="78192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0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Construct JSON object with form data.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Box 20"/>
          <p:cNvSpPr/>
          <p:nvPr/>
        </p:nvSpPr>
        <p:spPr>
          <a:xfrm>
            <a:off x="9495720" y="5119200"/>
            <a:ext cx="78192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0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Convert JSON object to a string using JSON.stringify().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Box 21"/>
          <p:cNvSpPr/>
          <p:nvPr/>
        </p:nvSpPr>
        <p:spPr>
          <a:xfrm>
            <a:off x="9495720" y="5666400"/>
            <a:ext cx="78192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0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Send the stringified data with xhr.send().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6" name="Group 22"/>
          <p:cNvGrpSpPr/>
          <p:nvPr/>
        </p:nvGrpSpPr>
        <p:grpSpPr>
          <a:xfrm>
            <a:off x="9495720" y="6516720"/>
            <a:ext cx="7819200" cy="1767600"/>
            <a:chOff x="9495720" y="6516720"/>
            <a:chExt cx="7819200" cy="1767600"/>
          </a:xfrm>
        </p:grpSpPr>
        <p:sp>
          <p:nvSpPr>
            <p:cNvPr id="197" name="Freeform 23"/>
            <p:cNvSpPr/>
            <p:nvPr/>
          </p:nvSpPr>
          <p:spPr>
            <a:xfrm>
              <a:off x="9495720" y="6516720"/>
              <a:ext cx="7819200" cy="1767600"/>
            </a:xfrm>
            <a:custGeom>
              <a:avLst/>
              <a:gdLst>
                <a:gd name="textAreaLeft" fmla="*/ 0 w 7819200"/>
                <a:gd name="textAreaRight" fmla="*/ 7819560 w 7819200"/>
                <a:gd name="textAreaTop" fmla="*/ 0 h 1767600"/>
                <a:gd name="textAreaBottom" fmla="*/ 1767960 h 1767600"/>
              </a:gdLst>
              <a:ahLst/>
              <a:rect l="textAreaLeft" t="textAreaTop" r="textAreaRight" b="textAreaBottom"/>
              <a:pathLst>
                <a:path w="10425938" h="2357247">
                  <a:moveTo>
                    <a:pt x="0" y="157226"/>
                  </a:moveTo>
                  <a:cubicBezTo>
                    <a:pt x="0" y="70358"/>
                    <a:pt x="70358" y="0"/>
                    <a:pt x="157226" y="0"/>
                  </a:cubicBezTo>
                  <a:lnTo>
                    <a:pt x="10268712" y="0"/>
                  </a:lnTo>
                  <a:cubicBezTo>
                    <a:pt x="10355580" y="0"/>
                    <a:pt x="10425938" y="70358"/>
                    <a:pt x="10425938" y="157226"/>
                  </a:cubicBezTo>
                  <a:lnTo>
                    <a:pt x="10425938" y="2200021"/>
                  </a:lnTo>
                  <a:cubicBezTo>
                    <a:pt x="10425938" y="2286889"/>
                    <a:pt x="10355580" y="2357247"/>
                    <a:pt x="10268712" y="2357247"/>
                  </a:cubicBezTo>
                  <a:lnTo>
                    <a:pt x="157226" y="2357247"/>
                  </a:lnTo>
                  <a:cubicBezTo>
                    <a:pt x="70358" y="2357247"/>
                    <a:pt x="0" y="2286889"/>
                    <a:pt x="0" y="2200021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8" name="Group 24"/>
          <p:cNvGrpSpPr/>
          <p:nvPr/>
        </p:nvGrpSpPr>
        <p:grpSpPr>
          <a:xfrm>
            <a:off x="9481680" y="6516720"/>
            <a:ext cx="8158320" cy="3023280"/>
            <a:chOff x="9481680" y="6516720"/>
            <a:chExt cx="8158320" cy="3023280"/>
          </a:xfrm>
        </p:grpSpPr>
        <p:sp>
          <p:nvSpPr>
            <p:cNvPr id="199" name="Freeform 25"/>
            <p:cNvSpPr/>
            <p:nvPr/>
          </p:nvSpPr>
          <p:spPr>
            <a:xfrm>
              <a:off x="9481680" y="6516720"/>
              <a:ext cx="8158320" cy="3023280"/>
            </a:xfrm>
            <a:custGeom>
              <a:avLst/>
              <a:gdLst>
                <a:gd name="textAreaLeft" fmla="*/ 0 w 8158320"/>
                <a:gd name="textAreaRight" fmla="*/ 8158680 w 8158320"/>
                <a:gd name="textAreaTop" fmla="*/ 0 h 3023280"/>
                <a:gd name="textAreaBottom" fmla="*/ 3023640 h 3023280"/>
              </a:gdLst>
              <a:ahLst/>
              <a:rect l="textAreaLeft" t="textAreaTop" r="textAreaRight" b="textAreaBottom"/>
              <a:pathLst>
                <a:path w="10463276" h="2357247">
                  <a:moveTo>
                    <a:pt x="0" y="56134"/>
                  </a:moveTo>
                  <a:cubicBezTo>
                    <a:pt x="0" y="25146"/>
                    <a:pt x="25146" y="0"/>
                    <a:pt x="56134" y="0"/>
                  </a:cubicBezTo>
                  <a:lnTo>
                    <a:pt x="10407142" y="0"/>
                  </a:lnTo>
                  <a:cubicBezTo>
                    <a:pt x="10438130" y="0"/>
                    <a:pt x="10463276" y="25146"/>
                    <a:pt x="10463276" y="56134"/>
                  </a:cubicBezTo>
                  <a:lnTo>
                    <a:pt x="10463276" y="2301113"/>
                  </a:lnTo>
                  <a:cubicBezTo>
                    <a:pt x="10463276" y="2332101"/>
                    <a:pt x="10438130" y="2357247"/>
                    <a:pt x="10407142" y="2357247"/>
                  </a:cubicBezTo>
                  <a:lnTo>
                    <a:pt x="56134" y="2357247"/>
                  </a:lnTo>
                  <a:cubicBezTo>
                    <a:pt x="25146" y="2357247"/>
                    <a:pt x="0" y="2332101"/>
                    <a:pt x="0" y="2301113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0" name="TextBox 26"/>
          <p:cNvSpPr/>
          <p:nvPr/>
        </p:nvSpPr>
        <p:spPr>
          <a:xfrm>
            <a:off x="9762480" y="6593760"/>
            <a:ext cx="7286040" cy="22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let param = JSON.stringify({ 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title: title, 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userId: userId, 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completed: false });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xhr.send(param);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02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3" name="Group 4"/>
          <p:cNvGrpSpPr/>
          <p:nvPr/>
        </p:nvGrpSpPr>
        <p:grpSpPr>
          <a:xfrm>
            <a:off x="-36000" y="0"/>
            <a:ext cx="18287640" cy="10286640"/>
            <a:chOff x="-36000" y="0"/>
            <a:chExt cx="18287640" cy="10286640"/>
          </a:xfrm>
        </p:grpSpPr>
        <p:sp>
          <p:nvSpPr>
            <p:cNvPr id="204" name="Freeform 5"/>
            <p:cNvSpPr/>
            <p:nvPr/>
          </p:nvSpPr>
          <p:spPr>
            <a:xfrm>
              <a:off x="-3600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5" name="TextBox 6"/>
          <p:cNvSpPr/>
          <p:nvPr/>
        </p:nvSpPr>
        <p:spPr>
          <a:xfrm>
            <a:off x="992160" y="1211400"/>
            <a:ext cx="375228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000000"/>
                </a:solidFill>
                <a:latin typeface="Inter Bold"/>
                <a:ea typeface="Inter Bold"/>
              </a:rPr>
              <a:t>POST Request Details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Box 7"/>
          <p:cNvSpPr/>
          <p:nvPr/>
        </p:nvSpPr>
        <p:spPr>
          <a:xfrm>
            <a:off x="992160" y="1800000"/>
            <a:ext cx="1070784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1" lang="en-US" sz="5560" spc="-1" strike="noStrike">
                <a:solidFill>
                  <a:srgbClr val="000000"/>
                </a:solidFill>
                <a:latin typeface="Inter Bold"/>
                <a:ea typeface="Inter Bold"/>
              </a:rPr>
              <a:t>Handling the Server Response</a:t>
            </a:r>
            <a:endParaRPr b="0" lang="en-IN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Box 8"/>
          <p:cNvSpPr/>
          <p:nvPr/>
        </p:nvSpPr>
        <p:spPr>
          <a:xfrm>
            <a:off x="992160" y="318240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What happens when the server replies? Process the response and handle potential errors.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8" name="Group 9"/>
          <p:cNvGrpSpPr/>
          <p:nvPr/>
        </p:nvGrpSpPr>
        <p:grpSpPr>
          <a:xfrm>
            <a:off x="987480" y="4035600"/>
            <a:ext cx="16312680" cy="5025240"/>
            <a:chOff x="987480" y="4035600"/>
            <a:chExt cx="16312680" cy="5025240"/>
          </a:xfrm>
        </p:grpSpPr>
        <p:sp>
          <p:nvSpPr>
            <p:cNvPr id="209" name="Freeform 10"/>
            <p:cNvSpPr/>
            <p:nvPr/>
          </p:nvSpPr>
          <p:spPr>
            <a:xfrm>
              <a:off x="992160" y="4040640"/>
              <a:ext cx="16303320" cy="5015880"/>
            </a:xfrm>
            <a:custGeom>
              <a:avLst/>
              <a:gdLst>
                <a:gd name="textAreaLeft" fmla="*/ 0 w 16303320"/>
                <a:gd name="textAreaRight" fmla="*/ 16303680 w 16303320"/>
                <a:gd name="textAreaTop" fmla="*/ 0 h 5015880"/>
                <a:gd name="textAreaBottom" fmla="*/ 5016240 h 5015880"/>
              </a:gdLst>
              <a:ahLst/>
              <a:rect l="textAreaLeft" t="textAreaTop" r="textAreaRight" b="textAreaBottom"/>
              <a:pathLst>
                <a:path w="21738082" h="6688201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21579078" y="0"/>
                  </a:lnTo>
                  <a:cubicBezTo>
                    <a:pt x="21666836" y="0"/>
                    <a:pt x="21738082" y="71120"/>
                    <a:pt x="21738082" y="158750"/>
                  </a:cubicBezTo>
                  <a:lnTo>
                    <a:pt x="21738082" y="6529324"/>
                  </a:lnTo>
                  <a:cubicBezTo>
                    <a:pt x="21738082" y="6616954"/>
                    <a:pt x="21666963" y="6688074"/>
                    <a:pt x="21579078" y="6688074"/>
                  </a:cubicBezTo>
                  <a:lnTo>
                    <a:pt x="159004" y="6688074"/>
                  </a:lnTo>
                  <a:cubicBezTo>
                    <a:pt x="71120" y="6688201"/>
                    <a:pt x="0" y="6617081"/>
                    <a:pt x="0" y="6529324"/>
                  </a:cubicBez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0" name="Freeform 11"/>
            <p:cNvSpPr/>
            <p:nvPr/>
          </p:nvSpPr>
          <p:spPr>
            <a:xfrm>
              <a:off x="987480" y="4035600"/>
              <a:ext cx="16312680" cy="5025240"/>
            </a:xfrm>
            <a:custGeom>
              <a:avLst/>
              <a:gdLst>
                <a:gd name="textAreaLeft" fmla="*/ 0 w 16312680"/>
                <a:gd name="textAreaRight" fmla="*/ 16313040 w 16312680"/>
                <a:gd name="textAreaTop" fmla="*/ 0 h 5025240"/>
                <a:gd name="textAreaBottom" fmla="*/ 5025600 h 5025240"/>
              </a:gdLst>
              <a:ahLst/>
              <a:rect l="textAreaLeft" t="textAreaTop" r="textAreaRight" b="textAreaBottom"/>
              <a:pathLst>
                <a:path w="21750782" h="670077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21585428" y="0"/>
                  </a:lnTo>
                  <a:lnTo>
                    <a:pt x="21585428" y="6350"/>
                  </a:lnTo>
                  <a:lnTo>
                    <a:pt x="21585428" y="0"/>
                  </a:lnTo>
                  <a:cubicBezTo>
                    <a:pt x="21676742" y="0"/>
                    <a:pt x="21750782" y="73914"/>
                    <a:pt x="21750782" y="165100"/>
                  </a:cubicBezTo>
                  <a:lnTo>
                    <a:pt x="21744432" y="165100"/>
                  </a:lnTo>
                  <a:lnTo>
                    <a:pt x="21750782" y="165100"/>
                  </a:lnTo>
                  <a:lnTo>
                    <a:pt x="21750782" y="6535674"/>
                  </a:lnTo>
                  <a:lnTo>
                    <a:pt x="21744432" y="6535674"/>
                  </a:lnTo>
                  <a:lnTo>
                    <a:pt x="21750782" y="6535674"/>
                  </a:lnTo>
                  <a:cubicBezTo>
                    <a:pt x="21750782" y="6626860"/>
                    <a:pt x="21676742" y="6700774"/>
                    <a:pt x="21585428" y="6700774"/>
                  </a:cubicBezTo>
                  <a:lnTo>
                    <a:pt x="21585428" y="6694424"/>
                  </a:lnTo>
                  <a:lnTo>
                    <a:pt x="21585428" y="6700774"/>
                  </a:lnTo>
                  <a:lnTo>
                    <a:pt x="165354" y="6700774"/>
                  </a:lnTo>
                  <a:lnTo>
                    <a:pt x="165354" y="6694424"/>
                  </a:lnTo>
                  <a:lnTo>
                    <a:pt x="165354" y="6700774"/>
                  </a:lnTo>
                  <a:cubicBezTo>
                    <a:pt x="74041" y="6700774"/>
                    <a:pt x="0" y="6626860"/>
                    <a:pt x="0" y="653567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535674"/>
                  </a:lnTo>
                  <a:lnTo>
                    <a:pt x="6350" y="6535674"/>
                  </a:lnTo>
                  <a:lnTo>
                    <a:pt x="12700" y="6535674"/>
                  </a:lnTo>
                  <a:cubicBezTo>
                    <a:pt x="12700" y="6619875"/>
                    <a:pt x="81026" y="6688074"/>
                    <a:pt x="165354" y="6688074"/>
                  </a:cubicBezTo>
                  <a:lnTo>
                    <a:pt x="21585428" y="6688074"/>
                  </a:lnTo>
                  <a:cubicBezTo>
                    <a:pt x="21669756" y="6688074"/>
                    <a:pt x="21738082" y="6619875"/>
                    <a:pt x="21738082" y="6535674"/>
                  </a:cubicBezTo>
                  <a:lnTo>
                    <a:pt x="21738082" y="165100"/>
                  </a:lnTo>
                  <a:cubicBezTo>
                    <a:pt x="21738082" y="80899"/>
                    <a:pt x="21669756" y="12700"/>
                    <a:pt x="2158542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11" name="Group 12"/>
          <p:cNvGrpSpPr/>
          <p:nvPr/>
        </p:nvGrpSpPr>
        <p:grpSpPr>
          <a:xfrm>
            <a:off x="1001880" y="4050000"/>
            <a:ext cx="8141760" cy="2266560"/>
            <a:chOff x="1001880" y="4050000"/>
            <a:chExt cx="8141760" cy="2266560"/>
          </a:xfrm>
        </p:grpSpPr>
        <p:sp>
          <p:nvSpPr>
            <p:cNvPr id="212" name="Freeform 13"/>
            <p:cNvSpPr/>
            <p:nvPr/>
          </p:nvSpPr>
          <p:spPr>
            <a:xfrm>
              <a:off x="1001880" y="4050000"/>
              <a:ext cx="8141760" cy="2266560"/>
            </a:xfrm>
            <a:custGeom>
              <a:avLst/>
              <a:gdLst>
                <a:gd name="textAreaLeft" fmla="*/ 0 w 8141760"/>
                <a:gd name="textAreaRight" fmla="*/ 8142120 w 8141760"/>
                <a:gd name="textAreaTop" fmla="*/ 0 h 2266560"/>
                <a:gd name="textAreaBottom" fmla="*/ 2266920 h 2266560"/>
              </a:gdLst>
              <a:ahLst/>
              <a:rect l="textAreaLeft" t="textAreaTop" r="textAreaRight" b="textAreaBottom"/>
              <a:pathLst>
                <a:path w="10856341" h="3022600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10697591" y="0"/>
                  </a:lnTo>
                  <a:cubicBezTo>
                    <a:pt x="10785222" y="0"/>
                    <a:pt x="10856341" y="71120"/>
                    <a:pt x="10856341" y="158750"/>
                  </a:cubicBezTo>
                  <a:lnTo>
                    <a:pt x="10856341" y="2863850"/>
                  </a:lnTo>
                  <a:cubicBezTo>
                    <a:pt x="10856341" y="2951480"/>
                    <a:pt x="10785222" y="3022600"/>
                    <a:pt x="10697591" y="3022600"/>
                  </a:cubicBezTo>
                  <a:lnTo>
                    <a:pt x="158750" y="3022600"/>
                  </a:lnTo>
                  <a:cubicBezTo>
                    <a:pt x="71120" y="3022600"/>
                    <a:pt x="0" y="2951480"/>
                    <a:pt x="0" y="2863850"/>
                  </a:cubicBez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13" name="TextBox 14"/>
          <p:cNvSpPr/>
          <p:nvPr/>
        </p:nvSpPr>
        <p:spPr>
          <a:xfrm>
            <a:off x="1285200" y="431460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Inter Bold"/>
                <a:ea typeface="Inter Bold"/>
              </a:rPr>
              <a:t>On Load Event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Box 15"/>
          <p:cNvSpPr/>
          <p:nvPr/>
        </p:nvSpPr>
        <p:spPr>
          <a:xfrm>
            <a:off x="1285200" y="4813200"/>
            <a:ext cx="75747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xhr.onload = function () { ... };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Box 16"/>
          <p:cNvSpPr/>
          <p:nvPr/>
        </p:nvSpPr>
        <p:spPr>
          <a:xfrm>
            <a:off x="1285200" y="5493960"/>
            <a:ext cx="75747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Executes when the server sends a response.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6" name="Group 17"/>
          <p:cNvGrpSpPr/>
          <p:nvPr/>
        </p:nvGrpSpPr>
        <p:grpSpPr>
          <a:xfrm>
            <a:off x="9144000" y="4050000"/>
            <a:ext cx="8141760" cy="2266560"/>
            <a:chOff x="9144000" y="4050000"/>
            <a:chExt cx="8141760" cy="2266560"/>
          </a:xfrm>
        </p:grpSpPr>
        <p:sp>
          <p:nvSpPr>
            <p:cNvPr id="217" name="Freeform 18"/>
            <p:cNvSpPr/>
            <p:nvPr/>
          </p:nvSpPr>
          <p:spPr>
            <a:xfrm>
              <a:off x="9144000" y="4050000"/>
              <a:ext cx="8141760" cy="2266560"/>
            </a:xfrm>
            <a:custGeom>
              <a:avLst/>
              <a:gdLst>
                <a:gd name="textAreaLeft" fmla="*/ 0 w 8141760"/>
                <a:gd name="textAreaRight" fmla="*/ 8142120 w 8141760"/>
                <a:gd name="textAreaTop" fmla="*/ 0 h 2266560"/>
                <a:gd name="textAreaBottom" fmla="*/ 2266920 h 2266560"/>
              </a:gdLst>
              <a:ahLst/>
              <a:rect l="textAreaLeft" t="textAreaTop" r="textAreaRight" b="textAreaBottom"/>
              <a:pathLst>
                <a:path w="10856341" h="3022600">
                  <a:moveTo>
                    <a:pt x="0" y="0"/>
                  </a:moveTo>
                  <a:lnTo>
                    <a:pt x="10856341" y="0"/>
                  </a:lnTo>
                  <a:lnTo>
                    <a:pt x="10856341" y="3022600"/>
                  </a:lnTo>
                  <a:lnTo>
                    <a:pt x="0" y="3022600"/>
                  </a:ln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18" name="Group 19"/>
          <p:cNvGrpSpPr/>
          <p:nvPr/>
        </p:nvGrpSpPr>
        <p:grpSpPr>
          <a:xfrm>
            <a:off x="9144000" y="4050000"/>
            <a:ext cx="37800" cy="2266560"/>
            <a:chOff x="9144000" y="4050000"/>
            <a:chExt cx="37800" cy="2266560"/>
          </a:xfrm>
        </p:grpSpPr>
        <p:sp>
          <p:nvSpPr>
            <p:cNvPr id="219" name="Freeform 20"/>
            <p:cNvSpPr/>
            <p:nvPr/>
          </p:nvSpPr>
          <p:spPr>
            <a:xfrm>
              <a:off x="9144000" y="4050000"/>
              <a:ext cx="37800" cy="22665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266560"/>
                <a:gd name="textAreaBottom" fmla="*/ 2266920 h 2266560"/>
              </a:gdLst>
              <a:ahLst/>
              <a:rect l="textAreaLeft" t="textAreaTop" r="textAreaRight" b="textAreaBottom"/>
              <a:pathLst>
                <a:path w="50800" h="30226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2997200"/>
                  </a:lnTo>
                  <a:cubicBezTo>
                    <a:pt x="50800" y="3011170"/>
                    <a:pt x="39370" y="3022600"/>
                    <a:pt x="25400" y="3022600"/>
                  </a:cubicBezTo>
                  <a:cubicBezTo>
                    <a:pt x="11430" y="3022600"/>
                    <a:pt x="0" y="3011170"/>
                    <a:pt x="0" y="2997200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20" name="TextBox 21"/>
          <p:cNvSpPr/>
          <p:nvPr/>
        </p:nvSpPr>
        <p:spPr>
          <a:xfrm>
            <a:off x="9427680" y="431460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Inter Bold"/>
                <a:ea typeface="Inter Bold"/>
              </a:rPr>
              <a:t>Status Check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Box 22"/>
          <p:cNvSpPr/>
          <p:nvPr/>
        </p:nvSpPr>
        <p:spPr>
          <a:xfrm>
            <a:off x="9427680" y="4813200"/>
            <a:ext cx="75747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if (this.status === 200)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Box 23"/>
          <p:cNvSpPr/>
          <p:nvPr/>
        </p:nvSpPr>
        <p:spPr>
          <a:xfrm>
            <a:off x="9427680" y="5493960"/>
            <a:ext cx="75747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Verifies a successful request (HTTP 200 OK).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3" name="Group 24"/>
          <p:cNvGrpSpPr/>
          <p:nvPr/>
        </p:nvGrpSpPr>
        <p:grpSpPr>
          <a:xfrm>
            <a:off x="1001880" y="6316920"/>
            <a:ext cx="8141760" cy="2729880"/>
            <a:chOff x="1001880" y="6316920"/>
            <a:chExt cx="8141760" cy="2729880"/>
          </a:xfrm>
        </p:grpSpPr>
        <p:sp>
          <p:nvSpPr>
            <p:cNvPr id="224" name="Freeform 25"/>
            <p:cNvSpPr/>
            <p:nvPr/>
          </p:nvSpPr>
          <p:spPr>
            <a:xfrm>
              <a:off x="1001880" y="6316920"/>
              <a:ext cx="8141760" cy="2729880"/>
            </a:xfrm>
            <a:custGeom>
              <a:avLst/>
              <a:gdLst>
                <a:gd name="textAreaLeft" fmla="*/ 0 w 8141760"/>
                <a:gd name="textAreaRight" fmla="*/ 8142120 w 8141760"/>
                <a:gd name="textAreaTop" fmla="*/ 0 h 2729880"/>
                <a:gd name="textAreaBottom" fmla="*/ 2730240 h 2729880"/>
              </a:gdLst>
              <a:ahLst/>
              <a:rect l="textAreaLeft" t="textAreaTop" r="textAreaRight" b="textAreaBottom"/>
              <a:pathLst>
                <a:path w="10856341" h="3640201">
                  <a:moveTo>
                    <a:pt x="0" y="0"/>
                  </a:moveTo>
                  <a:lnTo>
                    <a:pt x="10856341" y="0"/>
                  </a:lnTo>
                  <a:lnTo>
                    <a:pt x="10856341" y="3640201"/>
                  </a:lnTo>
                  <a:lnTo>
                    <a:pt x="0" y="3640201"/>
                  </a:ln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25" name="Group 26"/>
          <p:cNvGrpSpPr/>
          <p:nvPr/>
        </p:nvGrpSpPr>
        <p:grpSpPr>
          <a:xfrm>
            <a:off x="1001880" y="6316920"/>
            <a:ext cx="8141760" cy="37800"/>
            <a:chOff x="1001880" y="6316920"/>
            <a:chExt cx="8141760" cy="37800"/>
          </a:xfrm>
        </p:grpSpPr>
        <p:sp>
          <p:nvSpPr>
            <p:cNvPr id="226" name="Freeform 27"/>
            <p:cNvSpPr/>
            <p:nvPr/>
          </p:nvSpPr>
          <p:spPr>
            <a:xfrm>
              <a:off x="1001880" y="6316920"/>
              <a:ext cx="8141760" cy="37800"/>
            </a:xfrm>
            <a:custGeom>
              <a:avLst/>
              <a:gdLst>
                <a:gd name="textAreaLeft" fmla="*/ 0 w 8141760"/>
                <a:gd name="textAreaRight" fmla="*/ 8142120 w 814176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108563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830941" y="0"/>
                  </a:lnTo>
                  <a:cubicBezTo>
                    <a:pt x="10844911" y="0"/>
                    <a:pt x="10856341" y="11430"/>
                    <a:pt x="10856341" y="25400"/>
                  </a:cubicBezTo>
                  <a:cubicBezTo>
                    <a:pt x="10856341" y="39370"/>
                    <a:pt x="10844911" y="50800"/>
                    <a:pt x="108309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840" bIns="-684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27" name="TextBox 28"/>
          <p:cNvSpPr/>
          <p:nvPr/>
        </p:nvSpPr>
        <p:spPr>
          <a:xfrm>
            <a:off x="1285200" y="658152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Inter Bold"/>
                <a:ea typeface="Inter Bold"/>
              </a:rPr>
              <a:t>Parse JSON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Box 29"/>
          <p:cNvSpPr/>
          <p:nvPr/>
        </p:nvSpPr>
        <p:spPr>
          <a:xfrm>
            <a:off x="1285200" y="7080120"/>
            <a:ext cx="75747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JSON.parse(this.responseText);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extBox 30"/>
          <p:cNvSpPr/>
          <p:nvPr/>
        </p:nvSpPr>
        <p:spPr>
          <a:xfrm>
            <a:off x="1285200" y="7761240"/>
            <a:ext cx="75747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Transforms JSON string into a usable JavaScript object.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0" name="Group 31"/>
          <p:cNvGrpSpPr/>
          <p:nvPr/>
        </p:nvGrpSpPr>
        <p:grpSpPr>
          <a:xfrm>
            <a:off x="9144000" y="6316920"/>
            <a:ext cx="8141760" cy="2729880"/>
            <a:chOff x="9144000" y="6316920"/>
            <a:chExt cx="8141760" cy="2729880"/>
          </a:xfrm>
        </p:grpSpPr>
        <p:sp>
          <p:nvSpPr>
            <p:cNvPr id="231" name="Freeform 32"/>
            <p:cNvSpPr/>
            <p:nvPr/>
          </p:nvSpPr>
          <p:spPr>
            <a:xfrm>
              <a:off x="9144000" y="6316920"/>
              <a:ext cx="8141760" cy="2729880"/>
            </a:xfrm>
            <a:custGeom>
              <a:avLst/>
              <a:gdLst>
                <a:gd name="textAreaLeft" fmla="*/ 0 w 8141760"/>
                <a:gd name="textAreaRight" fmla="*/ 8142120 w 8141760"/>
                <a:gd name="textAreaTop" fmla="*/ 0 h 2729880"/>
                <a:gd name="textAreaBottom" fmla="*/ 2730240 h 2729880"/>
              </a:gdLst>
              <a:ahLst/>
              <a:rect l="textAreaLeft" t="textAreaTop" r="textAreaRight" b="textAreaBottom"/>
              <a:pathLst>
                <a:path w="10856341" h="3640201">
                  <a:moveTo>
                    <a:pt x="0" y="0"/>
                  </a:moveTo>
                  <a:lnTo>
                    <a:pt x="10856341" y="0"/>
                  </a:lnTo>
                  <a:lnTo>
                    <a:pt x="10856341" y="3640201"/>
                  </a:lnTo>
                  <a:lnTo>
                    <a:pt x="0" y="3640201"/>
                  </a:ln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2" name="Group 33"/>
          <p:cNvGrpSpPr/>
          <p:nvPr/>
        </p:nvGrpSpPr>
        <p:grpSpPr>
          <a:xfrm>
            <a:off x="9144000" y="6316920"/>
            <a:ext cx="37800" cy="2729880"/>
            <a:chOff x="9144000" y="6316920"/>
            <a:chExt cx="37800" cy="2729880"/>
          </a:xfrm>
        </p:grpSpPr>
        <p:sp>
          <p:nvSpPr>
            <p:cNvPr id="233" name="Freeform 34"/>
            <p:cNvSpPr/>
            <p:nvPr/>
          </p:nvSpPr>
          <p:spPr>
            <a:xfrm>
              <a:off x="9144000" y="6316920"/>
              <a:ext cx="37800" cy="272988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729880"/>
                <a:gd name="textAreaBottom" fmla="*/ 2730240 h 2729880"/>
              </a:gdLst>
              <a:ahLst/>
              <a:rect l="textAreaLeft" t="textAreaTop" r="textAreaRight" b="textAreaBottom"/>
              <a:pathLst>
                <a:path w="50800" h="364020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3614801"/>
                  </a:lnTo>
                  <a:cubicBezTo>
                    <a:pt x="50800" y="3628771"/>
                    <a:pt x="39370" y="3640201"/>
                    <a:pt x="25400" y="3640201"/>
                  </a:cubicBezTo>
                  <a:cubicBezTo>
                    <a:pt x="11430" y="3640201"/>
                    <a:pt x="0" y="3628771"/>
                    <a:pt x="0" y="3614801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4" name="Group 35"/>
          <p:cNvGrpSpPr/>
          <p:nvPr/>
        </p:nvGrpSpPr>
        <p:grpSpPr>
          <a:xfrm>
            <a:off x="9144000" y="6316920"/>
            <a:ext cx="8141760" cy="37800"/>
            <a:chOff x="9144000" y="6316920"/>
            <a:chExt cx="8141760" cy="37800"/>
          </a:xfrm>
        </p:grpSpPr>
        <p:sp>
          <p:nvSpPr>
            <p:cNvPr id="235" name="Freeform 36"/>
            <p:cNvSpPr/>
            <p:nvPr/>
          </p:nvSpPr>
          <p:spPr>
            <a:xfrm>
              <a:off x="9144000" y="6316920"/>
              <a:ext cx="8141760" cy="37800"/>
            </a:xfrm>
            <a:custGeom>
              <a:avLst/>
              <a:gdLst>
                <a:gd name="textAreaLeft" fmla="*/ 0 w 8141760"/>
                <a:gd name="textAreaRight" fmla="*/ 8142120 w 814176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108563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830941" y="0"/>
                  </a:lnTo>
                  <a:cubicBezTo>
                    <a:pt x="10844911" y="0"/>
                    <a:pt x="10856341" y="11430"/>
                    <a:pt x="10856341" y="25400"/>
                  </a:cubicBezTo>
                  <a:cubicBezTo>
                    <a:pt x="10856341" y="39370"/>
                    <a:pt x="10844911" y="50800"/>
                    <a:pt x="108309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840" bIns="-684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6" name="TextBox 37"/>
          <p:cNvSpPr/>
          <p:nvPr/>
        </p:nvSpPr>
        <p:spPr>
          <a:xfrm>
            <a:off x="9427680" y="658152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272525"/>
                </a:solidFill>
                <a:latin typeface="Inter Bold"/>
                <a:ea typeface="Inter Bold"/>
              </a:rPr>
              <a:t>Error Handling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Box 38"/>
          <p:cNvSpPr/>
          <p:nvPr/>
        </p:nvSpPr>
        <p:spPr>
          <a:xfrm>
            <a:off x="9391680" y="7080120"/>
            <a:ext cx="757476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Consolas"/>
                <a:ea typeface="Consolas"/>
              </a:rPr>
              <a:t>else { console.error("Something went wrong!", this.status); }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Box 39"/>
          <p:cNvSpPr/>
          <p:nvPr/>
        </p:nvSpPr>
        <p:spPr>
          <a:xfrm>
            <a:off x="9427680" y="8224200"/>
            <a:ext cx="75747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Catches and logs any non-200 responses.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40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1" name="Group 4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42" name="Freeform 5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3" name="TextBox 6"/>
          <p:cNvSpPr/>
          <p:nvPr/>
        </p:nvSpPr>
        <p:spPr>
          <a:xfrm>
            <a:off x="924840" y="720360"/>
            <a:ext cx="33022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1" lang="en-US" sz="2560" spc="-1" strike="noStrike">
                <a:solidFill>
                  <a:srgbClr val="000000"/>
                </a:solidFill>
                <a:latin typeface="Inter Bold"/>
                <a:ea typeface="Inter Bold"/>
              </a:rPr>
              <a:t>Fetching Data</a:t>
            </a:r>
            <a:endParaRPr b="0" lang="en-IN" sz="2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Box 7"/>
          <p:cNvSpPr/>
          <p:nvPr/>
        </p:nvSpPr>
        <p:spPr>
          <a:xfrm>
            <a:off x="924840" y="1378440"/>
            <a:ext cx="9959760" cy="8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500"/>
              </a:lnSpc>
            </a:pPr>
            <a:r>
              <a:rPr b="1" lang="en-US" sz="5180" spc="-1" strike="noStrike">
                <a:solidFill>
                  <a:srgbClr val="000000"/>
                </a:solidFill>
                <a:latin typeface="Inter Bold"/>
                <a:ea typeface="Inter Bold"/>
              </a:rPr>
              <a:t>GET Request: Retrieving Todos</a:t>
            </a:r>
            <a:endParaRPr b="0" lang="en-IN" sz="5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Box 8"/>
          <p:cNvSpPr/>
          <p:nvPr/>
        </p:nvSpPr>
        <p:spPr>
          <a:xfrm>
            <a:off x="924840" y="2543040"/>
            <a:ext cx="16438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272525"/>
                </a:solidFill>
                <a:latin typeface="Inter"/>
                <a:ea typeface="Inter"/>
              </a:rPr>
              <a:t>Initiate a GET request to fetch data from an API and prepare it for display.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6" name="Group 9"/>
          <p:cNvGrpSpPr/>
          <p:nvPr/>
        </p:nvGrpSpPr>
        <p:grpSpPr>
          <a:xfrm>
            <a:off x="910440" y="3343680"/>
            <a:ext cx="8115480" cy="2990880"/>
            <a:chOff x="910440" y="3343680"/>
            <a:chExt cx="8115480" cy="2990880"/>
          </a:xfrm>
        </p:grpSpPr>
        <p:sp>
          <p:nvSpPr>
            <p:cNvPr id="247" name="Freeform 10"/>
            <p:cNvSpPr/>
            <p:nvPr/>
          </p:nvSpPr>
          <p:spPr>
            <a:xfrm>
              <a:off x="924840" y="3358080"/>
              <a:ext cx="8086680" cy="2962080"/>
            </a:xfrm>
            <a:custGeom>
              <a:avLst/>
              <a:gdLst>
                <a:gd name="textAreaLeft" fmla="*/ 0 w 8086680"/>
                <a:gd name="textAreaRight" fmla="*/ 8087040 w 8086680"/>
                <a:gd name="textAreaTop" fmla="*/ 0 h 2962080"/>
                <a:gd name="textAreaBottom" fmla="*/ 2962440 h 2962080"/>
              </a:gdLst>
              <a:ahLst/>
              <a:rect l="textAreaLeft" t="textAreaTop" r="textAreaRight" b="textAreaBottom"/>
              <a:pathLst>
                <a:path w="10782808" h="3950081">
                  <a:moveTo>
                    <a:pt x="0" y="147955"/>
                  </a:moveTo>
                  <a:cubicBezTo>
                    <a:pt x="0" y="66294"/>
                    <a:pt x="66675" y="0"/>
                    <a:pt x="148844" y="0"/>
                  </a:cubicBezTo>
                  <a:lnTo>
                    <a:pt x="10633963" y="0"/>
                  </a:lnTo>
                  <a:cubicBezTo>
                    <a:pt x="10716133" y="0"/>
                    <a:pt x="10782808" y="66294"/>
                    <a:pt x="10782808" y="147955"/>
                  </a:cubicBezTo>
                  <a:lnTo>
                    <a:pt x="10782808" y="3802126"/>
                  </a:lnTo>
                  <a:cubicBezTo>
                    <a:pt x="10782808" y="3883787"/>
                    <a:pt x="10716133" y="3950081"/>
                    <a:pt x="10633963" y="3950081"/>
                  </a:cubicBezTo>
                  <a:lnTo>
                    <a:pt x="148844" y="3950081"/>
                  </a:lnTo>
                  <a:cubicBezTo>
                    <a:pt x="66675" y="3950081"/>
                    <a:pt x="0" y="3883787"/>
                    <a:pt x="0" y="380212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8" name="Freeform 11"/>
            <p:cNvSpPr/>
            <p:nvPr/>
          </p:nvSpPr>
          <p:spPr>
            <a:xfrm>
              <a:off x="910440" y="3343680"/>
              <a:ext cx="8115480" cy="2990880"/>
            </a:xfrm>
            <a:custGeom>
              <a:avLst/>
              <a:gdLst>
                <a:gd name="textAreaLeft" fmla="*/ 0 w 8115480"/>
                <a:gd name="textAreaRight" fmla="*/ 8115840 w 8115480"/>
                <a:gd name="textAreaTop" fmla="*/ 0 h 2990880"/>
                <a:gd name="textAreaBottom" fmla="*/ 2991240 h 2990880"/>
              </a:gdLst>
              <a:ahLst/>
              <a:rect l="textAreaLeft" t="textAreaTop" r="textAreaRight" b="textAreaBottom"/>
              <a:pathLst>
                <a:path w="10820908" h="3988181">
                  <a:moveTo>
                    <a:pt x="0" y="167005"/>
                  </a:moveTo>
                  <a:cubicBezTo>
                    <a:pt x="0" y="74676"/>
                    <a:pt x="75311" y="0"/>
                    <a:pt x="167894" y="0"/>
                  </a:cubicBezTo>
                  <a:lnTo>
                    <a:pt x="10653013" y="0"/>
                  </a:lnTo>
                  <a:lnTo>
                    <a:pt x="10653013" y="19050"/>
                  </a:lnTo>
                  <a:lnTo>
                    <a:pt x="10653013" y="0"/>
                  </a:lnTo>
                  <a:cubicBezTo>
                    <a:pt x="10745597" y="0"/>
                    <a:pt x="10820908" y="74676"/>
                    <a:pt x="10820908" y="167005"/>
                  </a:cubicBezTo>
                  <a:lnTo>
                    <a:pt x="10801858" y="167005"/>
                  </a:lnTo>
                  <a:lnTo>
                    <a:pt x="10820908" y="167005"/>
                  </a:lnTo>
                  <a:lnTo>
                    <a:pt x="10820908" y="3821176"/>
                  </a:lnTo>
                  <a:lnTo>
                    <a:pt x="10801858" y="3821176"/>
                  </a:lnTo>
                  <a:lnTo>
                    <a:pt x="10820908" y="3821176"/>
                  </a:lnTo>
                  <a:cubicBezTo>
                    <a:pt x="10820908" y="3913505"/>
                    <a:pt x="10745597" y="3988181"/>
                    <a:pt x="10653013" y="3988181"/>
                  </a:cubicBezTo>
                  <a:lnTo>
                    <a:pt x="10653013" y="3969131"/>
                  </a:lnTo>
                  <a:lnTo>
                    <a:pt x="10653013" y="3988181"/>
                  </a:lnTo>
                  <a:lnTo>
                    <a:pt x="167894" y="3988181"/>
                  </a:lnTo>
                  <a:lnTo>
                    <a:pt x="167894" y="3969131"/>
                  </a:lnTo>
                  <a:lnTo>
                    <a:pt x="167894" y="3988181"/>
                  </a:lnTo>
                  <a:cubicBezTo>
                    <a:pt x="75311" y="3988181"/>
                    <a:pt x="0" y="3913505"/>
                    <a:pt x="0" y="3821176"/>
                  </a:cubicBezTo>
                  <a:lnTo>
                    <a:pt x="0" y="167005"/>
                  </a:lnTo>
                  <a:lnTo>
                    <a:pt x="19050" y="167005"/>
                  </a:lnTo>
                  <a:lnTo>
                    <a:pt x="0" y="167005"/>
                  </a:lnTo>
                  <a:moveTo>
                    <a:pt x="38100" y="167005"/>
                  </a:moveTo>
                  <a:lnTo>
                    <a:pt x="38100" y="3821176"/>
                  </a:lnTo>
                  <a:lnTo>
                    <a:pt x="19050" y="3821176"/>
                  </a:lnTo>
                  <a:lnTo>
                    <a:pt x="38100" y="3821176"/>
                  </a:lnTo>
                  <a:cubicBezTo>
                    <a:pt x="38100" y="3892296"/>
                    <a:pt x="96139" y="3950081"/>
                    <a:pt x="167894" y="3950081"/>
                  </a:cubicBezTo>
                  <a:lnTo>
                    <a:pt x="10653013" y="3950081"/>
                  </a:lnTo>
                  <a:cubicBezTo>
                    <a:pt x="10724769" y="3950081"/>
                    <a:pt x="10782808" y="3892296"/>
                    <a:pt x="10782808" y="3821176"/>
                  </a:cubicBezTo>
                  <a:lnTo>
                    <a:pt x="10782808" y="167005"/>
                  </a:lnTo>
                  <a:cubicBezTo>
                    <a:pt x="10782808" y="95885"/>
                    <a:pt x="10724769" y="38100"/>
                    <a:pt x="10653013" y="38100"/>
                  </a:cubicBezTo>
                  <a:lnTo>
                    <a:pt x="167894" y="38100"/>
                  </a:lnTo>
                  <a:lnTo>
                    <a:pt x="167894" y="19050"/>
                  </a:lnTo>
                  <a:lnTo>
                    <a:pt x="167894" y="38100"/>
                  </a:lnTo>
                  <a:cubicBezTo>
                    <a:pt x="96139" y="38100"/>
                    <a:pt x="38100" y="95885"/>
                    <a:pt x="38100" y="167005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9" name="Group 12"/>
          <p:cNvGrpSpPr/>
          <p:nvPr/>
        </p:nvGrpSpPr>
        <p:grpSpPr>
          <a:xfrm>
            <a:off x="953280" y="3386520"/>
            <a:ext cx="8029800" cy="792000"/>
            <a:chOff x="953280" y="3386520"/>
            <a:chExt cx="8029800" cy="792000"/>
          </a:xfrm>
        </p:grpSpPr>
        <p:sp>
          <p:nvSpPr>
            <p:cNvPr id="250" name="Freeform 13"/>
            <p:cNvSpPr/>
            <p:nvPr/>
          </p:nvSpPr>
          <p:spPr>
            <a:xfrm>
              <a:off x="953280" y="3386520"/>
              <a:ext cx="8029800" cy="792000"/>
            </a:xfrm>
            <a:custGeom>
              <a:avLst/>
              <a:gdLst>
                <a:gd name="textAreaLeft" fmla="*/ 0 w 8029800"/>
                <a:gd name="textAreaRight" fmla="*/ 8030160 w 8029800"/>
                <a:gd name="textAreaTop" fmla="*/ 0 h 792000"/>
                <a:gd name="textAreaBottom" fmla="*/ 792360 h 792000"/>
              </a:gdLst>
              <a:ahLst/>
              <a:rect l="textAreaLeft" t="textAreaTop" r="textAreaRight" b="textAreaBottom"/>
              <a:pathLst>
                <a:path w="10706735" h="105664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lnTo>
                    <a:pt x="10604500" y="0"/>
                  </a:lnTo>
                  <a:cubicBezTo>
                    <a:pt x="10661015" y="0"/>
                    <a:pt x="10706735" y="45720"/>
                    <a:pt x="10706735" y="102235"/>
                  </a:cubicBezTo>
                  <a:lnTo>
                    <a:pt x="10706735" y="954405"/>
                  </a:lnTo>
                  <a:cubicBezTo>
                    <a:pt x="10706735" y="1010920"/>
                    <a:pt x="10661015" y="1056640"/>
                    <a:pt x="10604500" y="1056640"/>
                  </a:cubicBezTo>
                  <a:lnTo>
                    <a:pt x="102235" y="1056640"/>
                  </a:lnTo>
                  <a:cubicBezTo>
                    <a:pt x="45720" y="1056640"/>
                    <a:pt x="0" y="1010920"/>
                    <a:pt x="0" y="954405"/>
                  </a:cubicBez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1" name="TextBox 14"/>
          <p:cNvSpPr/>
          <p:nvPr/>
        </p:nvSpPr>
        <p:spPr>
          <a:xfrm>
            <a:off x="4770000" y="3587400"/>
            <a:ext cx="39600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61"/>
              </a:lnSpc>
            </a:pPr>
            <a:r>
              <a:rPr b="1" lang="en-US" sz="3060" spc="-1" strike="noStrike">
                <a:solidFill>
                  <a:srgbClr val="272525"/>
                </a:solidFill>
                <a:latin typeface="Inter Bold"/>
                <a:ea typeface="Inter Bold"/>
              </a:rPr>
              <a:t>1</a:t>
            </a:r>
            <a:endParaRPr b="0" lang="en-IN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Box 15"/>
          <p:cNvSpPr/>
          <p:nvPr/>
        </p:nvSpPr>
        <p:spPr>
          <a:xfrm>
            <a:off x="1217520" y="4424040"/>
            <a:ext cx="33022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1" lang="en-US" sz="2560" spc="-1" strike="noStrike">
                <a:solidFill>
                  <a:srgbClr val="272525"/>
                </a:solidFill>
                <a:latin typeface="Inter Bold"/>
                <a:ea typeface="Inter Bold"/>
              </a:rPr>
              <a:t>Button Click</a:t>
            </a:r>
            <a:endParaRPr b="0" lang="en-IN" sz="2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Box 16"/>
          <p:cNvSpPr/>
          <p:nvPr/>
        </p:nvSpPr>
        <p:spPr>
          <a:xfrm>
            <a:off x="1217520" y="4890600"/>
            <a:ext cx="7501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272525"/>
                </a:solidFill>
                <a:latin typeface="Consolas"/>
                <a:ea typeface="Consolas"/>
              </a:rPr>
              <a:t>$("#GetData").click(() =&gt; { ... });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Box 17"/>
          <p:cNvSpPr/>
          <p:nvPr/>
        </p:nvSpPr>
        <p:spPr>
          <a:xfrm>
            <a:off x="1217520" y="5509800"/>
            <a:ext cx="7501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272525"/>
                </a:solidFill>
                <a:latin typeface="Inter"/>
                <a:ea typeface="Inter"/>
              </a:rPr>
              <a:t>Triggers the data retrieval process.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5" name="Group 18"/>
          <p:cNvGrpSpPr/>
          <p:nvPr/>
        </p:nvGrpSpPr>
        <p:grpSpPr>
          <a:xfrm>
            <a:off x="9261720" y="3343680"/>
            <a:ext cx="8115480" cy="2990880"/>
            <a:chOff x="9261720" y="3343680"/>
            <a:chExt cx="8115480" cy="2990880"/>
          </a:xfrm>
        </p:grpSpPr>
        <p:sp>
          <p:nvSpPr>
            <p:cNvPr id="256" name="Freeform 19"/>
            <p:cNvSpPr/>
            <p:nvPr/>
          </p:nvSpPr>
          <p:spPr>
            <a:xfrm>
              <a:off x="9276120" y="3358080"/>
              <a:ext cx="8087040" cy="2962080"/>
            </a:xfrm>
            <a:custGeom>
              <a:avLst/>
              <a:gdLst>
                <a:gd name="textAreaLeft" fmla="*/ 0 w 8087040"/>
                <a:gd name="textAreaRight" fmla="*/ 8087400 w 8087040"/>
                <a:gd name="textAreaTop" fmla="*/ 0 h 2962080"/>
                <a:gd name="textAreaBottom" fmla="*/ 2962440 h 2962080"/>
              </a:gdLst>
              <a:ahLst/>
              <a:rect l="textAreaLeft" t="textAreaTop" r="textAreaRight" b="textAreaBottom"/>
              <a:pathLst>
                <a:path w="10783062" h="3950081">
                  <a:moveTo>
                    <a:pt x="0" y="147955"/>
                  </a:moveTo>
                  <a:cubicBezTo>
                    <a:pt x="0" y="66294"/>
                    <a:pt x="66675" y="0"/>
                    <a:pt x="148844" y="0"/>
                  </a:cubicBezTo>
                  <a:lnTo>
                    <a:pt x="10634218" y="0"/>
                  </a:lnTo>
                  <a:cubicBezTo>
                    <a:pt x="10716387" y="0"/>
                    <a:pt x="10783062" y="66294"/>
                    <a:pt x="10783062" y="147955"/>
                  </a:cubicBezTo>
                  <a:lnTo>
                    <a:pt x="10783062" y="3802126"/>
                  </a:lnTo>
                  <a:cubicBezTo>
                    <a:pt x="10783062" y="3883787"/>
                    <a:pt x="10716387" y="3950081"/>
                    <a:pt x="10634218" y="3950081"/>
                  </a:cubicBezTo>
                  <a:lnTo>
                    <a:pt x="148844" y="3950081"/>
                  </a:lnTo>
                  <a:cubicBezTo>
                    <a:pt x="66675" y="3950081"/>
                    <a:pt x="0" y="3883787"/>
                    <a:pt x="0" y="380212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7" name="Freeform 20"/>
            <p:cNvSpPr/>
            <p:nvPr/>
          </p:nvSpPr>
          <p:spPr>
            <a:xfrm>
              <a:off x="9261720" y="3343680"/>
              <a:ext cx="8115480" cy="2990880"/>
            </a:xfrm>
            <a:custGeom>
              <a:avLst/>
              <a:gdLst>
                <a:gd name="textAreaLeft" fmla="*/ 0 w 8115480"/>
                <a:gd name="textAreaRight" fmla="*/ 8115840 w 8115480"/>
                <a:gd name="textAreaTop" fmla="*/ 0 h 2990880"/>
                <a:gd name="textAreaBottom" fmla="*/ 2991240 h 2990880"/>
              </a:gdLst>
              <a:ahLst/>
              <a:rect l="textAreaLeft" t="textAreaTop" r="textAreaRight" b="textAreaBottom"/>
              <a:pathLst>
                <a:path w="10821162" h="3988181">
                  <a:moveTo>
                    <a:pt x="0" y="167005"/>
                  </a:moveTo>
                  <a:cubicBezTo>
                    <a:pt x="0" y="74676"/>
                    <a:pt x="75311" y="0"/>
                    <a:pt x="167894" y="0"/>
                  </a:cubicBezTo>
                  <a:lnTo>
                    <a:pt x="10653268" y="0"/>
                  </a:lnTo>
                  <a:lnTo>
                    <a:pt x="10653268" y="19050"/>
                  </a:lnTo>
                  <a:lnTo>
                    <a:pt x="10653268" y="0"/>
                  </a:lnTo>
                  <a:cubicBezTo>
                    <a:pt x="10745851" y="0"/>
                    <a:pt x="10821162" y="74676"/>
                    <a:pt x="10821162" y="167005"/>
                  </a:cubicBezTo>
                  <a:lnTo>
                    <a:pt x="10802112" y="167005"/>
                  </a:lnTo>
                  <a:lnTo>
                    <a:pt x="10821162" y="167005"/>
                  </a:lnTo>
                  <a:lnTo>
                    <a:pt x="10821162" y="3821176"/>
                  </a:lnTo>
                  <a:lnTo>
                    <a:pt x="10802112" y="3821176"/>
                  </a:lnTo>
                  <a:lnTo>
                    <a:pt x="10821162" y="3821176"/>
                  </a:lnTo>
                  <a:cubicBezTo>
                    <a:pt x="10821162" y="3913505"/>
                    <a:pt x="10745851" y="3988181"/>
                    <a:pt x="10653268" y="3988181"/>
                  </a:cubicBezTo>
                  <a:lnTo>
                    <a:pt x="10653268" y="3969131"/>
                  </a:lnTo>
                  <a:lnTo>
                    <a:pt x="10653268" y="3988181"/>
                  </a:lnTo>
                  <a:lnTo>
                    <a:pt x="167894" y="3988181"/>
                  </a:lnTo>
                  <a:lnTo>
                    <a:pt x="167894" y="3969131"/>
                  </a:lnTo>
                  <a:lnTo>
                    <a:pt x="167894" y="3988181"/>
                  </a:lnTo>
                  <a:cubicBezTo>
                    <a:pt x="75311" y="3988181"/>
                    <a:pt x="0" y="3913505"/>
                    <a:pt x="0" y="3821176"/>
                  </a:cubicBezTo>
                  <a:lnTo>
                    <a:pt x="0" y="167005"/>
                  </a:lnTo>
                  <a:lnTo>
                    <a:pt x="19050" y="167005"/>
                  </a:lnTo>
                  <a:lnTo>
                    <a:pt x="0" y="167005"/>
                  </a:lnTo>
                  <a:moveTo>
                    <a:pt x="38100" y="167005"/>
                  </a:moveTo>
                  <a:lnTo>
                    <a:pt x="38100" y="3821176"/>
                  </a:lnTo>
                  <a:lnTo>
                    <a:pt x="19050" y="3821176"/>
                  </a:lnTo>
                  <a:lnTo>
                    <a:pt x="38100" y="3821176"/>
                  </a:lnTo>
                  <a:cubicBezTo>
                    <a:pt x="38100" y="3892296"/>
                    <a:pt x="96139" y="3950081"/>
                    <a:pt x="167894" y="3950081"/>
                  </a:cubicBezTo>
                  <a:lnTo>
                    <a:pt x="10653268" y="3950081"/>
                  </a:lnTo>
                  <a:cubicBezTo>
                    <a:pt x="10725024" y="3950081"/>
                    <a:pt x="10783062" y="3892296"/>
                    <a:pt x="10783062" y="3821176"/>
                  </a:cubicBezTo>
                  <a:lnTo>
                    <a:pt x="10783062" y="167005"/>
                  </a:lnTo>
                  <a:cubicBezTo>
                    <a:pt x="10783062" y="95885"/>
                    <a:pt x="10725024" y="38100"/>
                    <a:pt x="10653268" y="38100"/>
                  </a:cubicBezTo>
                  <a:lnTo>
                    <a:pt x="167894" y="38100"/>
                  </a:lnTo>
                  <a:lnTo>
                    <a:pt x="167894" y="19050"/>
                  </a:lnTo>
                  <a:lnTo>
                    <a:pt x="167894" y="38100"/>
                  </a:lnTo>
                  <a:cubicBezTo>
                    <a:pt x="96139" y="38100"/>
                    <a:pt x="38100" y="95885"/>
                    <a:pt x="38100" y="167005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8" name="Group 21"/>
          <p:cNvGrpSpPr/>
          <p:nvPr/>
        </p:nvGrpSpPr>
        <p:grpSpPr>
          <a:xfrm>
            <a:off x="9304560" y="3386520"/>
            <a:ext cx="8029800" cy="792000"/>
            <a:chOff x="9304560" y="3386520"/>
            <a:chExt cx="8029800" cy="792000"/>
          </a:xfrm>
        </p:grpSpPr>
        <p:sp>
          <p:nvSpPr>
            <p:cNvPr id="259" name="Freeform 22"/>
            <p:cNvSpPr/>
            <p:nvPr/>
          </p:nvSpPr>
          <p:spPr>
            <a:xfrm>
              <a:off x="9304560" y="3386520"/>
              <a:ext cx="8029800" cy="792000"/>
            </a:xfrm>
            <a:custGeom>
              <a:avLst/>
              <a:gdLst>
                <a:gd name="textAreaLeft" fmla="*/ 0 w 8029800"/>
                <a:gd name="textAreaRight" fmla="*/ 8030160 w 8029800"/>
                <a:gd name="textAreaTop" fmla="*/ 0 h 792000"/>
                <a:gd name="textAreaBottom" fmla="*/ 792360 h 792000"/>
              </a:gdLst>
              <a:ahLst/>
              <a:rect l="textAreaLeft" t="textAreaTop" r="textAreaRight" b="textAreaBottom"/>
              <a:pathLst>
                <a:path w="10706862" h="105664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lnTo>
                    <a:pt x="10604627" y="0"/>
                  </a:lnTo>
                  <a:cubicBezTo>
                    <a:pt x="10661142" y="0"/>
                    <a:pt x="10706862" y="45720"/>
                    <a:pt x="10706862" y="102235"/>
                  </a:cubicBezTo>
                  <a:lnTo>
                    <a:pt x="10706862" y="954405"/>
                  </a:lnTo>
                  <a:cubicBezTo>
                    <a:pt x="10706862" y="1010920"/>
                    <a:pt x="10661142" y="1056640"/>
                    <a:pt x="10604627" y="1056640"/>
                  </a:cubicBezTo>
                  <a:lnTo>
                    <a:pt x="102235" y="1056640"/>
                  </a:lnTo>
                  <a:cubicBezTo>
                    <a:pt x="45720" y="1056640"/>
                    <a:pt x="0" y="1010920"/>
                    <a:pt x="0" y="954405"/>
                  </a:cubicBez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0" name="TextBox 23"/>
          <p:cNvSpPr/>
          <p:nvPr/>
        </p:nvSpPr>
        <p:spPr>
          <a:xfrm>
            <a:off x="13121640" y="3587400"/>
            <a:ext cx="39600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61"/>
              </a:lnSpc>
            </a:pPr>
            <a:r>
              <a:rPr b="1" lang="en-US" sz="3060" spc="-1" strike="noStrike">
                <a:solidFill>
                  <a:srgbClr val="272525"/>
                </a:solidFill>
                <a:latin typeface="Inter Bold"/>
                <a:ea typeface="Inter Bold"/>
              </a:rPr>
              <a:t>2</a:t>
            </a:r>
            <a:endParaRPr b="0" lang="en-IN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Box 24"/>
          <p:cNvSpPr/>
          <p:nvPr/>
        </p:nvSpPr>
        <p:spPr>
          <a:xfrm>
            <a:off x="9568800" y="4424040"/>
            <a:ext cx="33022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1" lang="en-US" sz="2560" spc="-1" strike="noStrike">
                <a:solidFill>
                  <a:srgbClr val="272525"/>
                </a:solidFill>
                <a:latin typeface="Inter Bold"/>
                <a:ea typeface="Inter Bold"/>
              </a:rPr>
              <a:t>New Request</a:t>
            </a:r>
            <a:endParaRPr b="0" lang="en-IN" sz="2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Box 25"/>
          <p:cNvSpPr/>
          <p:nvPr/>
        </p:nvSpPr>
        <p:spPr>
          <a:xfrm>
            <a:off x="9568800" y="4890600"/>
            <a:ext cx="7501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272525"/>
                </a:solidFill>
                <a:latin typeface="Consolas"/>
                <a:ea typeface="Consolas"/>
              </a:rPr>
              <a:t>let xhr = new XMLHttpRequest();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Box 26"/>
          <p:cNvSpPr/>
          <p:nvPr/>
        </p:nvSpPr>
        <p:spPr>
          <a:xfrm>
            <a:off x="9568800" y="5509800"/>
            <a:ext cx="7501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272525"/>
                </a:solidFill>
                <a:latin typeface="Inter"/>
                <a:ea typeface="Inter"/>
              </a:rPr>
              <a:t>Creates a fresh AJAX request object.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4" name="Group 27"/>
          <p:cNvGrpSpPr/>
          <p:nvPr/>
        </p:nvGrpSpPr>
        <p:grpSpPr>
          <a:xfrm>
            <a:off x="910440" y="6570360"/>
            <a:ext cx="8115480" cy="2990880"/>
            <a:chOff x="910440" y="6570360"/>
            <a:chExt cx="8115480" cy="2990880"/>
          </a:xfrm>
        </p:grpSpPr>
        <p:sp>
          <p:nvSpPr>
            <p:cNvPr id="265" name="Freeform 28"/>
            <p:cNvSpPr/>
            <p:nvPr/>
          </p:nvSpPr>
          <p:spPr>
            <a:xfrm>
              <a:off x="924840" y="6584760"/>
              <a:ext cx="8086680" cy="2962080"/>
            </a:xfrm>
            <a:custGeom>
              <a:avLst/>
              <a:gdLst>
                <a:gd name="textAreaLeft" fmla="*/ 0 w 8086680"/>
                <a:gd name="textAreaRight" fmla="*/ 8087040 w 8086680"/>
                <a:gd name="textAreaTop" fmla="*/ 0 h 2962080"/>
                <a:gd name="textAreaBottom" fmla="*/ 2962440 h 2962080"/>
              </a:gdLst>
              <a:ahLst/>
              <a:rect l="textAreaLeft" t="textAreaTop" r="textAreaRight" b="textAreaBottom"/>
              <a:pathLst>
                <a:path w="10782808" h="3950081">
                  <a:moveTo>
                    <a:pt x="0" y="147955"/>
                  </a:moveTo>
                  <a:cubicBezTo>
                    <a:pt x="0" y="66294"/>
                    <a:pt x="66675" y="0"/>
                    <a:pt x="148844" y="0"/>
                  </a:cubicBezTo>
                  <a:lnTo>
                    <a:pt x="10633963" y="0"/>
                  </a:lnTo>
                  <a:cubicBezTo>
                    <a:pt x="10716133" y="0"/>
                    <a:pt x="10782808" y="66294"/>
                    <a:pt x="10782808" y="147955"/>
                  </a:cubicBezTo>
                  <a:lnTo>
                    <a:pt x="10782808" y="3802126"/>
                  </a:lnTo>
                  <a:cubicBezTo>
                    <a:pt x="10782808" y="3883787"/>
                    <a:pt x="10716133" y="3950081"/>
                    <a:pt x="10633963" y="3950081"/>
                  </a:cubicBezTo>
                  <a:lnTo>
                    <a:pt x="148844" y="3950081"/>
                  </a:lnTo>
                  <a:cubicBezTo>
                    <a:pt x="66675" y="3950081"/>
                    <a:pt x="0" y="3883787"/>
                    <a:pt x="0" y="380212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6" name="Freeform 29"/>
            <p:cNvSpPr/>
            <p:nvPr/>
          </p:nvSpPr>
          <p:spPr>
            <a:xfrm>
              <a:off x="910440" y="6570360"/>
              <a:ext cx="8115480" cy="2990880"/>
            </a:xfrm>
            <a:custGeom>
              <a:avLst/>
              <a:gdLst>
                <a:gd name="textAreaLeft" fmla="*/ 0 w 8115480"/>
                <a:gd name="textAreaRight" fmla="*/ 8115840 w 8115480"/>
                <a:gd name="textAreaTop" fmla="*/ 0 h 2990880"/>
                <a:gd name="textAreaBottom" fmla="*/ 2991240 h 2990880"/>
              </a:gdLst>
              <a:ahLst/>
              <a:rect l="textAreaLeft" t="textAreaTop" r="textAreaRight" b="textAreaBottom"/>
              <a:pathLst>
                <a:path w="10820908" h="3988181">
                  <a:moveTo>
                    <a:pt x="0" y="167005"/>
                  </a:moveTo>
                  <a:cubicBezTo>
                    <a:pt x="0" y="74676"/>
                    <a:pt x="75311" y="0"/>
                    <a:pt x="167894" y="0"/>
                  </a:cubicBezTo>
                  <a:lnTo>
                    <a:pt x="10653013" y="0"/>
                  </a:lnTo>
                  <a:lnTo>
                    <a:pt x="10653013" y="19050"/>
                  </a:lnTo>
                  <a:lnTo>
                    <a:pt x="10653013" y="0"/>
                  </a:lnTo>
                  <a:cubicBezTo>
                    <a:pt x="10745597" y="0"/>
                    <a:pt x="10820908" y="74676"/>
                    <a:pt x="10820908" y="167005"/>
                  </a:cubicBezTo>
                  <a:lnTo>
                    <a:pt x="10801858" y="167005"/>
                  </a:lnTo>
                  <a:lnTo>
                    <a:pt x="10820908" y="167005"/>
                  </a:lnTo>
                  <a:lnTo>
                    <a:pt x="10820908" y="3821176"/>
                  </a:lnTo>
                  <a:lnTo>
                    <a:pt x="10801858" y="3821176"/>
                  </a:lnTo>
                  <a:lnTo>
                    <a:pt x="10820908" y="3821176"/>
                  </a:lnTo>
                  <a:cubicBezTo>
                    <a:pt x="10820908" y="3913505"/>
                    <a:pt x="10745597" y="3988181"/>
                    <a:pt x="10653013" y="3988181"/>
                  </a:cubicBezTo>
                  <a:lnTo>
                    <a:pt x="10653013" y="3969131"/>
                  </a:lnTo>
                  <a:lnTo>
                    <a:pt x="10653013" y="3988181"/>
                  </a:lnTo>
                  <a:lnTo>
                    <a:pt x="167894" y="3988181"/>
                  </a:lnTo>
                  <a:lnTo>
                    <a:pt x="167894" y="3969131"/>
                  </a:lnTo>
                  <a:lnTo>
                    <a:pt x="167894" y="3988181"/>
                  </a:lnTo>
                  <a:cubicBezTo>
                    <a:pt x="75311" y="3988181"/>
                    <a:pt x="0" y="3913505"/>
                    <a:pt x="0" y="3821176"/>
                  </a:cubicBezTo>
                  <a:lnTo>
                    <a:pt x="0" y="167005"/>
                  </a:lnTo>
                  <a:lnTo>
                    <a:pt x="19050" y="167005"/>
                  </a:lnTo>
                  <a:lnTo>
                    <a:pt x="0" y="167005"/>
                  </a:lnTo>
                  <a:moveTo>
                    <a:pt x="38100" y="167005"/>
                  </a:moveTo>
                  <a:lnTo>
                    <a:pt x="38100" y="3821176"/>
                  </a:lnTo>
                  <a:lnTo>
                    <a:pt x="19050" y="3821176"/>
                  </a:lnTo>
                  <a:lnTo>
                    <a:pt x="38100" y="3821176"/>
                  </a:lnTo>
                  <a:cubicBezTo>
                    <a:pt x="38100" y="3892296"/>
                    <a:pt x="96139" y="3950081"/>
                    <a:pt x="167894" y="3950081"/>
                  </a:cubicBezTo>
                  <a:lnTo>
                    <a:pt x="10653013" y="3950081"/>
                  </a:lnTo>
                  <a:cubicBezTo>
                    <a:pt x="10724769" y="3950081"/>
                    <a:pt x="10782808" y="3892296"/>
                    <a:pt x="10782808" y="3821176"/>
                  </a:cubicBezTo>
                  <a:lnTo>
                    <a:pt x="10782808" y="167005"/>
                  </a:lnTo>
                  <a:cubicBezTo>
                    <a:pt x="10782808" y="95885"/>
                    <a:pt x="10724769" y="38100"/>
                    <a:pt x="10653013" y="38100"/>
                  </a:cubicBezTo>
                  <a:lnTo>
                    <a:pt x="167894" y="38100"/>
                  </a:lnTo>
                  <a:lnTo>
                    <a:pt x="167894" y="19050"/>
                  </a:lnTo>
                  <a:lnTo>
                    <a:pt x="167894" y="38100"/>
                  </a:lnTo>
                  <a:cubicBezTo>
                    <a:pt x="96139" y="38100"/>
                    <a:pt x="38100" y="95885"/>
                    <a:pt x="38100" y="167005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7" name="Group 30"/>
          <p:cNvGrpSpPr/>
          <p:nvPr/>
        </p:nvGrpSpPr>
        <p:grpSpPr>
          <a:xfrm>
            <a:off x="953280" y="6613200"/>
            <a:ext cx="8029800" cy="792000"/>
            <a:chOff x="953280" y="6613200"/>
            <a:chExt cx="8029800" cy="792000"/>
          </a:xfrm>
        </p:grpSpPr>
        <p:sp>
          <p:nvSpPr>
            <p:cNvPr id="268" name="Freeform 31"/>
            <p:cNvSpPr/>
            <p:nvPr/>
          </p:nvSpPr>
          <p:spPr>
            <a:xfrm>
              <a:off x="953280" y="6613200"/>
              <a:ext cx="8029800" cy="792000"/>
            </a:xfrm>
            <a:custGeom>
              <a:avLst/>
              <a:gdLst>
                <a:gd name="textAreaLeft" fmla="*/ 0 w 8029800"/>
                <a:gd name="textAreaRight" fmla="*/ 8030160 w 8029800"/>
                <a:gd name="textAreaTop" fmla="*/ 0 h 792000"/>
                <a:gd name="textAreaBottom" fmla="*/ 792360 h 792000"/>
              </a:gdLst>
              <a:ahLst/>
              <a:rect l="textAreaLeft" t="textAreaTop" r="textAreaRight" b="textAreaBottom"/>
              <a:pathLst>
                <a:path w="10706735" h="105664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lnTo>
                    <a:pt x="10604500" y="0"/>
                  </a:lnTo>
                  <a:cubicBezTo>
                    <a:pt x="10661015" y="0"/>
                    <a:pt x="10706735" y="45720"/>
                    <a:pt x="10706735" y="102235"/>
                  </a:cubicBezTo>
                  <a:lnTo>
                    <a:pt x="10706735" y="954405"/>
                  </a:lnTo>
                  <a:cubicBezTo>
                    <a:pt x="10706735" y="1010920"/>
                    <a:pt x="10661015" y="1056640"/>
                    <a:pt x="10604500" y="1056640"/>
                  </a:cubicBezTo>
                  <a:lnTo>
                    <a:pt x="102235" y="1056640"/>
                  </a:lnTo>
                  <a:cubicBezTo>
                    <a:pt x="45720" y="1056640"/>
                    <a:pt x="0" y="1010920"/>
                    <a:pt x="0" y="954405"/>
                  </a:cubicBez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9" name="TextBox 32"/>
          <p:cNvSpPr/>
          <p:nvPr/>
        </p:nvSpPr>
        <p:spPr>
          <a:xfrm>
            <a:off x="4770000" y="6814080"/>
            <a:ext cx="39600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61"/>
              </a:lnSpc>
            </a:pPr>
            <a:r>
              <a:rPr b="1" lang="en-US" sz="3060" spc="-1" strike="noStrike">
                <a:solidFill>
                  <a:srgbClr val="272525"/>
                </a:solidFill>
                <a:latin typeface="Inter Bold"/>
                <a:ea typeface="Inter Bold"/>
              </a:rPr>
              <a:t>3</a:t>
            </a:r>
            <a:endParaRPr b="0" lang="en-IN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Box 33"/>
          <p:cNvSpPr/>
          <p:nvPr/>
        </p:nvSpPr>
        <p:spPr>
          <a:xfrm>
            <a:off x="1217520" y="7651080"/>
            <a:ext cx="33022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1" lang="en-US" sz="2560" spc="-1" strike="noStrike">
                <a:solidFill>
                  <a:srgbClr val="272525"/>
                </a:solidFill>
                <a:latin typeface="Inter Bold"/>
                <a:ea typeface="Inter Bold"/>
              </a:rPr>
              <a:t>Open GET</a:t>
            </a:r>
            <a:endParaRPr b="0" lang="en-IN" sz="2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Box 34"/>
          <p:cNvSpPr/>
          <p:nvPr/>
        </p:nvSpPr>
        <p:spPr>
          <a:xfrm>
            <a:off x="1217520" y="8117280"/>
            <a:ext cx="7501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272525"/>
                </a:solidFill>
                <a:latin typeface="Consolas"/>
                <a:ea typeface="Consolas"/>
              </a:rPr>
              <a:t>xhr.open("GET", "...", true);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Box 35"/>
          <p:cNvSpPr/>
          <p:nvPr/>
        </p:nvSpPr>
        <p:spPr>
          <a:xfrm>
            <a:off x="1217520" y="8736480"/>
            <a:ext cx="7501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272525"/>
                </a:solidFill>
                <a:latin typeface="Inter"/>
                <a:ea typeface="Inter"/>
              </a:rPr>
              <a:t>Configures a GET request to the specified API.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3" name="Group 36"/>
          <p:cNvGrpSpPr/>
          <p:nvPr/>
        </p:nvGrpSpPr>
        <p:grpSpPr>
          <a:xfrm>
            <a:off x="9261720" y="6570360"/>
            <a:ext cx="8115480" cy="2990880"/>
            <a:chOff x="9261720" y="6570360"/>
            <a:chExt cx="8115480" cy="2990880"/>
          </a:xfrm>
        </p:grpSpPr>
        <p:sp>
          <p:nvSpPr>
            <p:cNvPr id="274" name="Freeform 37"/>
            <p:cNvSpPr/>
            <p:nvPr/>
          </p:nvSpPr>
          <p:spPr>
            <a:xfrm>
              <a:off x="9276120" y="6584760"/>
              <a:ext cx="8087040" cy="2962080"/>
            </a:xfrm>
            <a:custGeom>
              <a:avLst/>
              <a:gdLst>
                <a:gd name="textAreaLeft" fmla="*/ 0 w 8087040"/>
                <a:gd name="textAreaRight" fmla="*/ 8087400 w 8087040"/>
                <a:gd name="textAreaTop" fmla="*/ 0 h 2962080"/>
                <a:gd name="textAreaBottom" fmla="*/ 2962440 h 2962080"/>
              </a:gdLst>
              <a:ahLst/>
              <a:rect l="textAreaLeft" t="textAreaTop" r="textAreaRight" b="textAreaBottom"/>
              <a:pathLst>
                <a:path w="10783062" h="3950081">
                  <a:moveTo>
                    <a:pt x="0" y="147955"/>
                  </a:moveTo>
                  <a:cubicBezTo>
                    <a:pt x="0" y="66294"/>
                    <a:pt x="66675" y="0"/>
                    <a:pt x="148844" y="0"/>
                  </a:cubicBezTo>
                  <a:lnTo>
                    <a:pt x="10634218" y="0"/>
                  </a:lnTo>
                  <a:cubicBezTo>
                    <a:pt x="10716387" y="0"/>
                    <a:pt x="10783062" y="66294"/>
                    <a:pt x="10783062" y="147955"/>
                  </a:cubicBezTo>
                  <a:lnTo>
                    <a:pt x="10783062" y="3802126"/>
                  </a:lnTo>
                  <a:cubicBezTo>
                    <a:pt x="10783062" y="3883787"/>
                    <a:pt x="10716387" y="3950081"/>
                    <a:pt x="10634218" y="3950081"/>
                  </a:cubicBezTo>
                  <a:lnTo>
                    <a:pt x="148844" y="3950081"/>
                  </a:lnTo>
                  <a:cubicBezTo>
                    <a:pt x="66675" y="3950081"/>
                    <a:pt x="0" y="3883787"/>
                    <a:pt x="0" y="380212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5" name="Freeform 38"/>
            <p:cNvSpPr/>
            <p:nvPr/>
          </p:nvSpPr>
          <p:spPr>
            <a:xfrm>
              <a:off x="9261720" y="6570360"/>
              <a:ext cx="8115480" cy="2990880"/>
            </a:xfrm>
            <a:custGeom>
              <a:avLst/>
              <a:gdLst>
                <a:gd name="textAreaLeft" fmla="*/ 0 w 8115480"/>
                <a:gd name="textAreaRight" fmla="*/ 8115840 w 8115480"/>
                <a:gd name="textAreaTop" fmla="*/ 0 h 2990880"/>
                <a:gd name="textAreaBottom" fmla="*/ 2991240 h 2990880"/>
              </a:gdLst>
              <a:ahLst/>
              <a:rect l="textAreaLeft" t="textAreaTop" r="textAreaRight" b="textAreaBottom"/>
              <a:pathLst>
                <a:path w="10821162" h="3988181">
                  <a:moveTo>
                    <a:pt x="0" y="167005"/>
                  </a:moveTo>
                  <a:cubicBezTo>
                    <a:pt x="0" y="74676"/>
                    <a:pt x="75311" y="0"/>
                    <a:pt x="167894" y="0"/>
                  </a:cubicBezTo>
                  <a:lnTo>
                    <a:pt x="10653268" y="0"/>
                  </a:lnTo>
                  <a:lnTo>
                    <a:pt x="10653268" y="19050"/>
                  </a:lnTo>
                  <a:lnTo>
                    <a:pt x="10653268" y="0"/>
                  </a:lnTo>
                  <a:cubicBezTo>
                    <a:pt x="10745851" y="0"/>
                    <a:pt x="10821162" y="74676"/>
                    <a:pt x="10821162" y="167005"/>
                  </a:cubicBezTo>
                  <a:lnTo>
                    <a:pt x="10802112" y="167005"/>
                  </a:lnTo>
                  <a:lnTo>
                    <a:pt x="10821162" y="167005"/>
                  </a:lnTo>
                  <a:lnTo>
                    <a:pt x="10821162" y="3821176"/>
                  </a:lnTo>
                  <a:lnTo>
                    <a:pt x="10802112" y="3821176"/>
                  </a:lnTo>
                  <a:lnTo>
                    <a:pt x="10821162" y="3821176"/>
                  </a:lnTo>
                  <a:cubicBezTo>
                    <a:pt x="10821162" y="3913505"/>
                    <a:pt x="10745851" y="3988181"/>
                    <a:pt x="10653268" y="3988181"/>
                  </a:cubicBezTo>
                  <a:lnTo>
                    <a:pt x="10653268" y="3969131"/>
                  </a:lnTo>
                  <a:lnTo>
                    <a:pt x="10653268" y="3988181"/>
                  </a:lnTo>
                  <a:lnTo>
                    <a:pt x="167894" y="3988181"/>
                  </a:lnTo>
                  <a:lnTo>
                    <a:pt x="167894" y="3969131"/>
                  </a:lnTo>
                  <a:lnTo>
                    <a:pt x="167894" y="3988181"/>
                  </a:lnTo>
                  <a:cubicBezTo>
                    <a:pt x="75311" y="3988181"/>
                    <a:pt x="0" y="3913505"/>
                    <a:pt x="0" y="3821176"/>
                  </a:cubicBezTo>
                  <a:lnTo>
                    <a:pt x="0" y="167005"/>
                  </a:lnTo>
                  <a:lnTo>
                    <a:pt x="19050" y="167005"/>
                  </a:lnTo>
                  <a:lnTo>
                    <a:pt x="0" y="167005"/>
                  </a:lnTo>
                  <a:moveTo>
                    <a:pt x="38100" y="167005"/>
                  </a:moveTo>
                  <a:lnTo>
                    <a:pt x="38100" y="3821176"/>
                  </a:lnTo>
                  <a:lnTo>
                    <a:pt x="19050" y="3821176"/>
                  </a:lnTo>
                  <a:lnTo>
                    <a:pt x="38100" y="3821176"/>
                  </a:lnTo>
                  <a:cubicBezTo>
                    <a:pt x="38100" y="3892296"/>
                    <a:pt x="96139" y="3950081"/>
                    <a:pt x="167894" y="3950081"/>
                  </a:cubicBezTo>
                  <a:lnTo>
                    <a:pt x="10653268" y="3950081"/>
                  </a:lnTo>
                  <a:cubicBezTo>
                    <a:pt x="10725024" y="3950081"/>
                    <a:pt x="10783062" y="3892296"/>
                    <a:pt x="10783062" y="3821176"/>
                  </a:cubicBezTo>
                  <a:lnTo>
                    <a:pt x="10783062" y="167005"/>
                  </a:lnTo>
                  <a:cubicBezTo>
                    <a:pt x="10783062" y="95885"/>
                    <a:pt x="10725024" y="38100"/>
                    <a:pt x="10653268" y="38100"/>
                  </a:cubicBezTo>
                  <a:lnTo>
                    <a:pt x="167894" y="38100"/>
                  </a:lnTo>
                  <a:lnTo>
                    <a:pt x="167894" y="19050"/>
                  </a:lnTo>
                  <a:lnTo>
                    <a:pt x="167894" y="38100"/>
                  </a:lnTo>
                  <a:cubicBezTo>
                    <a:pt x="96139" y="38100"/>
                    <a:pt x="38100" y="95885"/>
                    <a:pt x="38100" y="167005"/>
                  </a:cubicBezTo>
                  <a:close/>
                </a:path>
              </a:pathLst>
            </a:custGeom>
            <a:solidFill>
              <a:srgbClr val="c0c1d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76" name="Group 39"/>
          <p:cNvGrpSpPr/>
          <p:nvPr/>
        </p:nvGrpSpPr>
        <p:grpSpPr>
          <a:xfrm>
            <a:off x="9304560" y="6613200"/>
            <a:ext cx="8029800" cy="792000"/>
            <a:chOff x="9304560" y="6613200"/>
            <a:chExt cx="8029800" cy="792000"/>
          </a:xfrm>
        </p:grpSpPr>
        <p:sp>
          <p:nvSpPr>
            <p:cNvPr id="277" name="Freeform 40"/>
            <p:cNvSpPr/>
            <p:nvPr/>
          </p:nvSpPr>
          <p:spPr>
            <a:xfrm>
              <a:off x="9304560" y="6613200"/>
              <a:ext cx="8029800" cy="792000"/>
            </a:xfrm>
            <a:custGeom>
              <a:avLst/>
              <a:gdLst>
                <a:gd name="textAreaLeft" fmla="*/ 0 w 8029800"/>
                <a:gd name="textAreaRight" fmla="*/ 8030160 w 8029800"/>
                <a:gd name="textAreaTop" fmla="*/ 0 h 792000"/>
                <a:gd name="textAreaBottom" fmla="*/ 792360 h 792000"/>
              </a:gdLst>
              <a:ahLst/>
              <a:rect l="textAreaLeft" t="textAreaTop" r="textAreaRight" b="textAreaBottom"/>
              <a:pathLst>
                <a:path w="10706862" h="105664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lnTo>
                    <a:pt x="10604627" y="0"/>
                  </a:lnTo>
                  <a:cubicBezTo>
                    <a:pt x="10661142" y="0"/>
                    <a:pt x="10706862" y="45720"/>
                    <a:pt x="10706862" y="102235"/>
                  </a:cubicBezTo>
                  <a:lnTo>
                    <a:pt x="10706862" y="954405"/>
                  </a:lnTo>
                  <a:cubicBezTo>
                    <a:pt x="10706862" y="1010920"/>
                    <a:pt x="10661142" y="1056640"/>
                    <a:pt x="10604627" y="1056640"/>
                  </a:cubicBezTo>
                  <a:lnTo>
                    <a:pt x="102235" y="1056640"/>
                  </a:lnTo>
                  <a:cubicBezTo>
                    <a:pt x="45720" y="1056640"/>
                    <a:pt x="0" y="1010920"/>
                    <a:pt x="0" y="954405"/>
                  </a:cubicBezTo>
                  <a:close/>
                </a:path>
              </a:pathLst>
            </a:custGeom>
            <a:solidFill>
              <a:srgbClr val="dadb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8" name="TextBox 41"/>
          <p:cNvSpPr/>
          <p:nvPr/>
        </p:nvSpPr>
        <p:spPr>
          <a:xfrm>
            <a:off x="13121640" y="6814080"/>
            <a:ext cx="39600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61"/>
              </a:lnSpc>
            </a:pPr>
            <a:r>
              <a:rPr b="1" lang="en-US" sz="3060" spc="-1" strike="noStrike">
                <a:solidFill>
                  <a:srgbClr val="272525"/>
                </a:solidFill>
                <a:latin typeface="Inter Bold"/>
                <a:ea typeface="Inter Bold"/>
              </a:rPr>
              <a:t>4</a:t>
            </a:r>
            <a:endParaRPr b="0" lang="en-IN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Box 42"/>
          <p:cNvSpPr/>
          <p:nvPr/>
        </p:nvSpPr>
        <p:spPr>
          <a:xfrm>
            <a:off x="9568800" y="7651080"/>
            <a:ext cx="33022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1" lang="en-US" sz="2560" spc="-1" strike="noStrike">
                <a:solidFill>
                  <a:srgbClr val="272525"/>
                </a:solidFill>
                <a:latin typeface="Inter Bold"/>
                <a:ea typeface="Inter Bold"/>
              </a:rPr>
              <a:t>Send Request</a:t>
            </a:r>
            <a:endParaRPr b="0" lang="en-IN" sz="2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Box 43"/>
          <p:cNvSpPr/>
          <p:nvPr/>
        </p:nvSpPr>
        <p:spPr>
          <a:xfrm>
            <a:off x="9568800" y="8117280"/>
            <a:ext cx="7501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272525"/>
                </a:solidFill>
                <a:latin typeface="Consolas"/>
                <a:ea typeface="Consolas"/>
              </a:rPr>
              <a:t>xhr.send();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Box 44"/>
          <p:cNvSpPr/>
          <p:nvPr/>
        </p:nvSpPr>
        <p:spPr>
          <a:xfrm>
            <a:off x="9568800" y="8736480"/>
            <a:ext cx="7501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272525"/>
                </a:solidFill>
                <a:latin typeface="Inter"/>
                <a:ea typeface="Inter"/>
              </a:rPr>
              <a:t>Dispatches the GET request to the server.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83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84" name="Group 4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85" name="Freeform 5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6" name="TextBox 6"/>
          <p:cNvSpPr/>
          <p:nvPr/>
        </p:nvSpPr>
        <p:spPr>
          <a:xfrm>
            <a:off x="904320" y="899280"/>
            <a:ext cx="32295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24"/>
              </a:lnSpc>
            </a:pPr>
            <a:r>
              <a:rPr b="1" lang="en-US" sz="2500" spc="-1" strike="noStrike">
                <a:solidFill>
                  <a:srgbClr val="000000"/>
                </a:solidFill>
                <a:latin typeface="Inter Bold"/>
                <a:ea typeface="Inter Bold"/>
              </a:rPr>
              <a:t>GET Request Details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Box 7"/>
          <p:cNvSpPr/>
          <p:nvPr/>
        </p:nvSpPr>
        <p:spPr>
          <a:xfrm>
            <a:off x="904320" y="1440000"/>
            <a:ext cx="10255680" cy="80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313"/>
              </a:lnSpc>
            </a:pPr>
            <a:r>
              <a:rPr b="1" lang="en-US" sz="5060" spc="-1" strike="noStrike">
                <a:solidFill>
                  <a:srgbClr val="000000"/>
                </a:solidFill>
                <a:latin typeface="Inter Bold"/>
                <a:ea typeface="Inter Bold"/>
              </a:rPr>
              <a:t>Processing and Displaying Data</a:t>
            </a:r>
            <a:endParaRPr b="0" lang="en-IN" sz="5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extBox 8"/>
          <p:cNvSpPr/>
          <p:nvPr/>
        </p:nvSpPr>
        <p:spPr>
          <a:xfrm>
            <a:off x="904320" y="2689560"/>
            <a:ext cx="1647864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272525"/>
                </a:solidFill>
                <a:latin typeface="Inter"/>
                <a:ea typeface="Inter"/>
              </a:rPr>
              <a:t>Transform API responses into dynamic HTML content and render it on your page.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Box 9"/>
          <p:cNvSpPr/>
          <p:nvPr/>
        </p:nvSpPr>
        <p:spPr>
          <a:xfrm>
            <a:off x="904320" y="3709080"/>
            <a:ext cx="3875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13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Inter Bold"/>
                <a:ea typeface="Inter Bold"/>
              </a:rPr>
              <a:t>Processing Data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Box 10"/>
          <p:cNvSpPr/>
          <p:nvPr/>
        </p:nvSpPr>
        <p:spPr>
          <a:xfrm>
            <a:off x="904320" y="4394880"/>
            <a:ext cx="792396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1680" indent="-150840" defTabSz="914400">
              <a:lnSpc>
                <a:spcPts val="325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72525"/>
                </a:solidFill>
                <a:latin typeface="Inter"/>
                <a:ea typeface="Inter"/>
              </a:rPr>
              <a:t>Verify successful status (200 OK).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extBox 11"/>
          <p:cNvSpPr/>
          <p:nvPr/>
        </p:nvSpPr>
        <p:spPr>
          <a:xfrm>
            <a:off x="904320" y="4898520"/>
            <a:ext cx="792396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1680" indent="-150840" defTabSz="914400">
              <a:lnSpc>
                <a:spcPts val="325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72525"/>
                </a:solidFill>
                <a:latin typeface="Inter"/>
                <a:ea typeface="Inter"/>
              </a:rPr>
              <a:t>Parse JSON response into a JavaScript array.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2" name="Group 12"/>
          <p:cNvGrpSpPr/>
          <p:nvPr/>
        </p:nvGrpSpPr>
        <p:grpSpPr>
          <a:xfrm>
            <a:off x="904320" y="5688000"/>
            <a:ext cx="7923960" cy="2867040"/>
            <a:chOff x="904320" y="5688000"/>
            <a:chExt cx="7923960" cy="2867040"/>
          </a:xfrm>
        </p:grpSpPr>
        <p:sp>
          <p:nvSpPr>
            <p:cNvPr id="293" name="Freeform 13"/>
            <p:cNvSpPr/>
            <p:nvPr/>
          </p:nvSpPr>
          <p:spPr>
            <a:xfrm>
              <a:off x="904320" y="5688000"/>
              <a:ext cx="7923960" cy="2867040"/>
            </a:xfrm>
            <a:custGeom>
              <a:avLst/>
              <a:gdLst>
                <a:gd name="textAreaLeft" fmla="*/ 0 w 7923960"/>
                <a:gd name="textAreaRight" fmla="*/ 7924320 w 7923960"/>
                <a:gd name="textAreaTop" fmla="*/ 0 h 2867040"/>
                <a:gd name="textAreaBottom" fmla="*/ 2867400 h 2867040"/>
              </a:gdLst>
              <a:ahLst/>
              <a:rect l="textAreaLeft" t="textAreaTop" r="textAreaRight" b="textAreaBottom"/>
              <a:pathLst>
                <a:path w="10565765" h="3823081">
                  <a:moveTo>
                    <a:pt x="0" y="144653"/>
                  </a:moveTo>
                  <a:cubicBezTo>
                    <a:pt x="0" y="64770"/>
                    <a:pt x="64770" y="0"/>
                    <a:pt x="144653" y="0"/>
                  </a:cubicBezTo>
                  <a:lnTo>
                    <a:pt x="10421112" y="0"/>
                  </a:lnTo>
                  <a:cubicBezTo>
                    <a:pt x="10500995" y="0"/>
                    <a:pt x="10565765" y="64770"/>
                    <a:pt x="10565765" y="144653"/>
                  </a:cubicBezTo>
                  <a:lnTo>
                    <a:pt x="10565765" y="3678428"/>
                  </a:lnTo>
                  <a:cubicBezTo>
                    <a:pt x="10565765" y="3758311"/>
                    <a:pt x="10500995" y="3823081"/>
                    <a:pt x="10421112" y="3823081"/>
                  </a:cubicBezTo>
                  <a:lnTo>
                    <a:pt x="144653" y="3823081"/>
                  </a:lnTo>
                  <a:cubicBezTo>
                    <a:pt x="64770" y="3823081"/>
                    <a:pt x="0" y="3758311"/>
                    <a:pt x="0" y="3678428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94" name="Group 14"/>
          <p:cNvGrpSpPr/>
          <p:nvPr/>
        </p:nvGrpSpPr>
        <p:grpSpPr>
          <a:xfrm>
            <a:off x="891720" y="5688000"/>
            <a:ext cx="7949520" cy="2867040"/>
            <a:chOff x="891720" y="5688000"/>
            <a:chExt cx="7949520" cy="2867040"/>
          </a:xfrm>
        </p:grpSpPr>
        <p:sp>
          <p:nvSpPr>
            <p:cNvPr id="295" name="Freeform 15"/>
            <p:cNvSpPr/>
            <p:nvPr/>
          </p:nvSpPr>
          <p:spPr>
            <a:xfrm>
              <a:off x="891720" y="5688000"/>
              <a:ext cx="7949520" cy="2867040"/>
            </a:xfrm>
            <a:custGeom>
              <a:avLst/>
              <a:gdLst>
                <a:gd name="textAreaLeft" fmla="*/ 0 w 7949520"/>
                <a:gd name="textAreaRight" fmla="*/ 7949880 w 7949520"/>
                <a:gd name="textAreaTop" fmla="*/ 0 h 2867040"/>
                <a:gd name="textAreaBottom" fmla="*/ 2867400 h 2867040"/>
              </a:gdLst>
              <a:ahLst/>
              <a:rect l="textAreaLeft" t="textAreaTop" r="textAreaRight" b="textAreaBottom"/>
              <a:pathLst>
                <a:path w="10599928" h="3823081">
                  <a:moveTo>
                    <a:pt x="0" y="51689"/>
                  </a:moveTo>
                  <a:cubicBezTo>
                    <a:pt x="0" y="23114"/>
                    <a:pt x="23114" y="0"/>
                    <a:pt x="51689" y="0"/>
                  </a:cubicBezTo>
                  <a:lnTo>
                    <a:pt x="10548239" y="0"/>
                  </a:lnTo>
                  <a:cubicBezTo>
                    <a:pt x="10576814" y="0"/>
                    <a:pt x="10599928" y="23114"/>
                    <a:pt x="10599928" y="51689"/>
                  </a:cubicBezTo>
                  <a:lnTo>
                    <a:pt x="10599928" y="3771392"/>
                  </a:lnTo>
                  <a:cubicBezTo>
                    <a:pt x="10599928" y="3799967"/>
                    <a:pt x="10576814" y="3823081"/>
                    <a:pt x="10548239" y="3823081"/>
                  </a:cubicBezTo>
                  <a:lnTo>
                    <a:pt x="51689" y="3823081"/>
                  </a:lnTo>
                  <a:cubicBezTo>
                    <a:pt x="23114" y="3823081"/>
                    <a:pt x="0" y="3799967"/>
                    <a:pt x="0" y="3771392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6" name="TextBox 16"/>
          <p:cNvSpPr/>
          <p:nvPr/>
        </p:nvSpPr>
        <p:spPr>
          <a:xfrm>
            <a:off x="1149840" y="5757840"/>
            <a:ext cx="7432920" cy="12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272525"/>
                </a:solidFill>
                <a:latin typeface="Consolas"/>
                <a:ea typeface="Consolas"/>
              </a:rPr>
              <a:t>xhr.onload = function(){  if (this.status === 200) {    let todos = JSON.parse(this.responseText);    // ...  }};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TextBox 17"/>
          <p:cNvSpPr/>
          <p:nvPr/>
        </p:nvSpPr>
        <p:spPr>
          <a:xfrm>
            <a:off x="9468720" y="3709080"/>
            <a:ext cx="38757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13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Inter Bold"/>
                <a:ea typeface="Inter Bold"/>
              </a:rPr>
              <a:t>Creating HTML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Box 18"/>
          <p:cNvSpPr/>
          <p:nvPr/>
        </p:nvSpPr>
        <p:spPr>
          <a:xfrm>
            <a:off x="9468720" y="4394880"/>
            <a:ext cx="792396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1680" indent="-150840" defTabSz="914400">
              <a:lnSpc>
                <a:spcPts val="325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72525"/>
                </a:solidFill>
                <a:latin typeface="Inter"/>
                <a:ea typeface="Inter"/>
              </a:rPr>
              <a:t>Loop through each todo item.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Box 19"/>
          <p:cNvSpPr/>
          <p:nvPr/>
        </p:nvSpPr>
        <p:spPr>
          <a:xfrm>
            <a:off x="9468720" y="4898520"/>
            <a:ext cx="792396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1680" indent="-150840" defTabSz="914400">
              <a:lnSpc>
                <a:spcPts val="325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72525"/>
                </a:solidFill>
                <a:latin typeface="Inter"/>
                <a:ea typeface="Inter"/>
              </a:rPr>
              <a:t>Construct HTML list items (&lt;li&gt;).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Box 20"/>
          <p:cNvSpPr/>
          <p:nvPr/>
        </p:nvSpPr>
        <p:spPr>
          <a:xfrm>
            <a:off x="9468720" y="5411520"/>
            <a:ext cx="792396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1680" indent="-150840" defTabSz="914400">
              <a:lnSpc>
                <a:spcPts val="3251"/>
              </a:lnSpc>
              <a:buClr>
                <a:srgbClr val="27252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72525"/>
                </a:solidFill>
                <a:latin typeface="Inter"/>
                <a:ea typeface="Inter"/>
              </a:rPr>
              <a:t>Insert generated HTML into the #output element.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1" name="Group 21"/>
          <p:cNvGrpSpPr/>
          <p:nvPr/>
        </p:nvGrpSpPr>
        <p:grpSpPr>
          <a:xfrm>
            <a:off x="9468720" y="6210720"/>
            <a:ext cx="7923960" cy="2867040"/>
            <a:chOff x="9468720" y="6210720"/>
            <a:chExt cx="7923960" cy="2867040"/>
          </a:xfrm>
        </p:grpSpPr>
        <p:sp>
          <p:nvSpPr>
            <p:cNvPr id="302" name="Freeform 22"/>
            <p:cNvSpPr/>
            <p:nvPr/>
          </p:nvSpPr>
          <p:spPr>
            <a:xfrm>
              <a:off x="9468720" y="6210720"/>
              <a:ext cx="7923960" cy="2867040"/>
            </a:xfrm>
            <a:custGeom>
              <a:avLst/>
              <a:gdLst>
                <a:gd name="textAreaLeft" fmla="*/ 0 w 7923960"/>
                <a:gd name="textAreaRight" fmla="*/ 7924320 w 7923960"/>
                <a:gd name="textAreaTop" fmla="*/ 0 h 2867040"/>
                <a:gd name="textAreaBottom" fmla="*/ 2867400 h 2867040"/>
              </a:gdLst>
              <a:ahLst/>
              <a:rect l="textAreaLeft" t="textAreaTop" r="textAreaRight" b="textAreaBottom"/>
              <a:pathLst>
                <a:path w="10565765" h="3823081">
                  <a:moveTo>
                    <a:pt x="0" y="144653"/>
                  </a:moveTo>
                  <a:cubicBezTo>
                    <a:pt x="0" y="64770"/>
                    <a:pt x="64770" y="0"/>
                    <a:pt x="144653" y="0"/>
                  </a:cubicBezTo>
                  <a:lnTo>
                    <a:pt x="10421112" y="0"/>
                  </a:lnTo>
                  <a:cubicBezTo>
                    <a:pt x="10500995" y="0"/>
                    <a:pt x="10565765" y="64770"/>
                    <a:pt x="10565765" y="144653"/>
                  </a:cubicBezTo>
                  <a:lnTo>
                    <a:pt x="10565765" y="3678428"/>
                  </a:lnTo>
                  <a:cubicBezTo>
                    <a:pt x="10565765" y="3758311"/>
                    <a:pt x="10500995" y="3823081"/>
                    <a:pt x="10421112" y="3823081"/>
                  </a:cubicBezTo>
                  <a:lnTo>
                    <a:pt x="144653" y="3823081"/>
                  </a:lnTo>
                  <a:cubicBezTo>
                    <a:pt x="64770" y="3823081"/>
                    <a:pt x="0" y="3758311"/>
                    <a:pt x="0" y="3678428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03" name="Group 23"/>
          <p:cNvGrpSpPr/>
          <p:nvPr/>
        </p:nvGrpSpPr>
        <p:grpSpPr>
          <a:xfrm>
            <a:off x="9456120" y="6210720"/>
            <a:ext cx="7949520" cy="2867040"/>
            <a:chOff x="9456120" y="6210720"/>
            <a:chExt cx="7949520" cy="2867040"/>
          </a:xfrm>
        </p:grpSpPr>
        <p:sp>
          <p:nvSpPr>
            <p:cNvPr id="304" name="Freeform 24"/>
            <p:cNvSpPr/>
            <p:nvPr/>
          </p:nvSpPr>
          <p:spPr>
            <a:xfrm>
              <a:off x="9456120" y="6210720"/>
              <a:ext cx="7949520" cy="2867040"/>
            </a:xfrm>
            <a:custGeom>
              <a:avLst/>
              <a:gdLst>
                <a:gd name="textAreaLeft" fmla="*/ 0 w 7949520"/>
                <a:gd name="textAreaRight" fmla="*/ 7949880 w 7949520"/>
                <a:gd name="textAreaTop" fmla="*/ 0 h 2867040"/>
                <a:gd name="textAreaBottom" fmla="*/ 2867400 h 2867040"/>
              </a:gdLst>
              <a:ahLst/>
              <a:rect l="textAreaLeft" t="textAreaTop" r="textAreaRight" b="textAreaBottom"/>
              <a:pathLst>
                <a:path w="10599928" h="3823081">
                  <a:moveTo>
                    <a:pt x="0" y="51689"/>
                  </a:moveTo>
                  <a:cubicBezTo>
                    <a:pt x="0" y="23114"/>
                    <a:pt x="23114" y="0"/>
                    <a:pt x="51689" y="0"/>
                  </a:cubicBezTo>
                  <a:lnTo>
                    <a:pt x="10548239" y="0"/>
                  </a:lnTo>
                  <a:cubicBezTo>
                    <a:pt x="10576814" y="0"/>
                    <a:pt x="10599928" y="23114"/>
                    <a:pt x="10599928" y="51689"/>
                  </a:cubicBezTo>
                  <a:lnTo>
                    <a:pt x="10599928" y="3771392"/>
                  </a:lnTo>
                  <a:cubicBezTo>
                    <a:pt x="10599928" y="3799967"/>
                    <a:pt x="10576814" y="3823081"/>
                    <a:pt x="10548239" y="3823081"/>
                  </a:cubicBezTo>
                  <a:lnTo>
                    <a:pt x="51689" y="3823081"/>
                  </a:lnTo>
                  <a:cubicBezTo>
                    <a:pt x="23114" y="3823081"/>
                    <a:pt x="0" y="3799967"/>
                    <a:pt x="0" y="3771392"/>
                  </a:cubicBez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5" name="TextBox 25"/>
          <p:cNvSpPr/>
          <p:nvPr/>
        </p:nvSpPr>
        <p:spPr>
          <a:xfrm>
            <a:off x="9714240" y="6280560"/>
            <a:ext cx="7432920" cy="20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272525"/>
                </a:solidFill>
                <a:latin typeface="Consolas"/>
                <a:ea typeface="Consolas"/>
              </a:rPr>
              <a:t>let html = "&lt;h3&gt;Todos:&lt;/h3&gt;&lt;ul&gt;";todos.forEach(todo =&gt; { html += `&lt;li&gt; &lt;strong&gt;${todo.title}&lt;/strong&gt; - ${todo.id} &lt;/li&gt;`;});html += "&lt;/ul&gt;";$("#output").html(html);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307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08" name="Group 4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309" name="Freeform 5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10" name="Group 6"/>
          <p:cNvGrpSpPr/>
          <p:nvPr/>
        </p:nvGrpSpPr>
        <p:grpSpPr>
          <a:xfrm>
            <a:off x="16049160" y="9686880"/>
            <a:ext cx="2152800" cy="514080"/>
            <a:chOff x="16049160" y="9686880"/>
            <a:chExt cx="2152800" cy="514080"/>
          </a:xfrm>
        </p:grpSpPr>
        <p:sp>
          <p:nvSpPr>
            <p:cNvPr id="311" name="Freeform 7">
              <a:hlinkClick r:id="rId1"/>
            </p:cNvPr>
            <p:cNvSpPr/>
            <p:nvPr/>
          </p:nvSpPr>
          <p:spPr>
            <a:xfrm>
              <a:off x="16049160" y="9686880"/>
              <a:ext cx="2152800" cy="514080"/>
            </a:xfrm>
            <a:custGeom>
              <a:avLst/>
              <a:gdLst>
                <a:gd name="textAreaLeft" fmla="*/ 0 w 2152800"/>
                <a:gd name="textAreaRight" fmla="*/ 2153160 w 2152800"/>
                <a:gd name="textAreaTop" fmla="*/ 0 h 514080"/>
                <a:gd name="textAreaBottom" fmla="*/ 514440 h 514080"/>
              </a:gdLst>
              <a:ahLst/>
              <a:rect l="textAreaLeft" t="textAreaTop" r="textAreaRight" b="textAreaBottom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12" name="Group 8"/>
          <p:cNvGrpSpPr/>
          <p:nvPr/>
        </p:nvGrpSpPr>
        <p:grpSpPr>
          <a:xfrm>
            <a:off x="11430000" y="0"/>
            <a:ext cx="6857640" cy="10286640"/>
            <a:chOff x="11430000" y="0"/>
            <a:chExt cx="6857640" cy="10286640"/>
          </a:xfrm>
        </p:grpSpPr>
        <p:sp>
          <p:nvSpPr>
            <p:cNvPr id="313" name="Freeform 9"/>
            <p:cNvSpPr/>
            <p:nvPr/>
          </p:nvSpPr>
          <p:spPr>
            <a:xfrm>
              <a:off x="11430000" y="0"/>
              <a:ext cx="6857640" cy="10286640"/>
            </a:xfrm>
            <a:custGeom>
              <a:avLst/>
              <a:gdLst>
                <a:gd name="textAreaLeft" fmla="*/ 0 w 6857640"/>
                <a:gd name="textAreaRight" fmla="*/ 6858000 w 685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4" name="TextBox 10"/>
          <p:cNvSpPr/>
          <p:nvPr/>
        </p:nvSpPr>
        <p:spPr>
          <a:xfrm>
            <a:off x="992160" y="232416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750" spc="-1" strike="noStrike">
                <a:solidFill>
                  <a:srgbClr val="000000"/>
                </a:solidFill>
                <a:latin typeface="Inter Bold"/>
                <a:ea typeface="Inter Bold"/>
              </a:rPr>
              <a:t>Important Note</a:t>
            </a: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Box 11"/>
          <p:cNvSpPr/>
          <p:nvPr/>
        </p:nvSpPr>
        <p:spPr>
          <a:xfrm>
            <a:off x="992160" y="3060000"/>
            <a:ext cx="908784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1" lang="en-US" sz="5560" spc="-1" strike="noStrike">
                <a:solidFill>
                  <a:srgbClr val="000000"/>
                </a:solidFill>
                <a:latin typeface="Inter Bold"/>
                <a:ea typeface="Inter Bold"/>
              </a:rPr>
              <a:t>Comma Operator Caution</a:t>
            </a:r>
            <a:endParaRPr b="0" lang="en-IN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extBox 12"/>
          <p:cNvSpPr/>
          <p:nvPr/>
        </p:nvSpPr>
        <p:spPr>
          <a:xfrm>
            <a:off x="992160" y="4295160"/>
            <a:ext cx="9445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Be aware of how the comma operator behaves in JavaScript when constructing strings.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Box 13"/>
          <p:cNvSpPr/>
          <p:nvPr/>
        </p:nvSpPr>
        <p:spPr>
          <a:xfrm>
            <a:off x="1417320" y="5840280"/>
            <a:ext cx="901980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${todo.title, todo.id} uses the </a:t>
            </a:r>
            <a:r>
              <a:rPr b="1" lang="en-US" sz="2190" spc="-1" strike="noStrike">
                <a:solidFill>
                  <a:srgbClr val="272525"/>
                </a:solidFill>
                <a:latin typeface="Inter Bold"/>
                <a:ea typeface="Inter Bold"/>
              </a:rPr>
              <a:t>comma operator</a:t>
            </a: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 and will only output todo.id.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Box 14"/>
          <p:cNvSpPr/>
          <p:nvPr/>
        </p:nvSpPr>
        <p:spPr>
          <a:xfrm>
            <a:off x="1417320" y="7085520"/>
            <a:ext cx="90198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For </a:t>
            </a:r>
            <a:r>
              <a:rPr b="1" lang="en-US" sz="2190" spc="-1" strike="noStrike">
                <a:solidFill>
                  <a:srgbClr val="272525"/>
                </a:solidFill>
                <a:latin typeface="Inter Bold"/>
                <a:ea typeface="Inter Bold"/>
              </a:rPr>
              <a:t>both title and ID</a:t>
            </a:r>
            <a:r>
              <a:rPr b="0" lang="en-US" sz="2190" spc="-1" strike="noStrike">
                <a:solidFill>
                  <a:srgbClr val="272525"/>
                </a:solidFill>
                <a:latin typeface="Inter"/>
                <a:ea typeface="Inter"/>
              </a:rPr>
              <a:t>, use: ${todo.title} - ${todo.id}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9" name="Group 15"/>
          <p:cNvGrpSpPr/>
          <p:nvPr/>
        </p:nvGrpSpPr>
        <p:grpSpPr>
          <a:xfrm>
            <a:off x="992160" y="5607000"/>
            <a:ext cx="37800" cy="2336400"/>
            <a:chOff x="992160" y="5607000"/>
            <a:chExt cx="37800" cy="2336400"/>
          </a:xfrm>
        </p:grpSpPr>
        <p:sp>
          <p:nvSpPr>
            <p:cNvPr id="320" name="Freeform 16"/>
            <p:cNvSpPr/>
            <p:nvPr/>
          </p:nvSpPr>
          <p:spPr>
            <a:xfrm>
              <a:off x="992160" y="5607000"/>
              <a:ext cx="37800" cy="233640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336400"/>
                <a:gd name="textAreaBottom" fmla="*/ 2336760 h 2336400"/>
              </a:gdLst>
              <a:ahLst/>
              <a:rect l="textAreaLeft" t="textAreaTop" r="textAreaRight" b="textAreaBottom"/>
              <a:pathLst>
                <a:path w="50800" h="3115691">
                  <a:moveTo>
                    <a:pt x="0" y="0"/>
                  </a:moveTo>
                  <a:lnTo>
                    <a:pt x="50800" y="0"/>
                  </a:lnTo>
                  <a:lnTo>
                    <a:pt x="50800" y="3115691"/>
                  </a:lnTo>
                  <a:lnTo>
                    <a:pt x="0" y="3115691"/>
                  </a:lnTo>
                  <a:close/>
                </a:path>
              </a:pathLst>
            </a:custGeom>
            <a:solidFill>
              <a:srgbClr val="4950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DAGvufrMPWw</dc:identifier>
  <dc:language>en-IN</dc:language>
  <cp:lastModifiedBy/>
  <dcterms:modified xsi:type="dcterms:W3CDTF">2025-08-11T06:54:15Z</dcterms:modified>
  <cp:revision>3</cp:revision>
  <dc:subject/>
  <dc:title>Mastering-AJAX-and-jQuery.pptx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